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79" r:id="rId2"/>
    <p:sldId id="380" r:id="rId3"/>
    <p:sldId id="381" r:id="rId4"/>
    <p:sldId id="257" r:id="rId5"/>
    <p:sldId id="382" r:id="rId6"/>
    <p:sldId id="383" r:id="rId7"/>
    <p:sldId id="260" r:id="rId8"/>
    <p:sldId id="394" r:id="rId9"/>
    <p:sldId id="384" r:id="rId10"/>
    <p:sldId id="258" r:id="rId11"/>
    <p:sldId id="268" r:id="rId12"/>
    <p:sldId id="263" r:id="rId13"/>
    <p:sldId id="393" r:id="rId14"/>
    <p:sldId id="392" r:id="rId15"/>
    <p:sldId id="385" r:id="rId16"/>
    <p:sldId id="386" r:id="rId17"/>
    <p:sldId id="262" r:id="rId18"/>
    <p:sldId id="389" r:id="rId19"/>
    <p:sldId id="273" r:id="rId20"/>
    <p:sldId id="395" r:id="rId21"/>
    <p:sldId id="391" r:id="rId22"/>
    <p:sldId id="387" r:id="rId23"/>
    <p:sldId id="388"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Miesner" initials="AM" lastIdx="3" clrIdx="0">
    <p:extLst/>
  </p:cmAuthor>
  <p:cmAuthor id="2" name="Lindsay Matush" initials="" lastIdx="9" clrIdx="1"/>
  <p:cmAuthor id="3" name="Grace Stansbery" initials="GS" lastIdx="1" clrIdx="2">
    <p:extLst/>
  </p:cmAuthor>
  <p:cmAuthor id="4" name="Grace Stansbery" initials="GS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00"/>
    <a:srgbClr val="FABE78"/>
    <a:srgbClr val="FFFFFF"/>
    <a:srgbClr val="6EA7D6"/>
    <a:srgbClr val="F6921E"/>
    <a:srgbClr val="F79F35"/>
    <a:srgbClr val="6D6E71"/>
    <a:srgbClr val="606164"/>
    <a:srgbClr val="F0EAE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61" autoAdjust="0"/>
    <p:restoredTop sz="70015" autoAdjust="0"/>
  </p:normalViewPr>
  <p:slideViewPr>
    <p:cSldViewPr snapToGrid="0" snapToObjects="1">
      <p:cViewPr>
        <p:scale>
          <a:sx n="75" d="100"/>
          <a:sy n="75" d="100"/>
        </p:scale>
        <p:origin x="-2264" y="-688"/>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948"/>
    </p:cViewPr>
  </p:sorterViewPr>
  <p:notesViewPr>
    <p:cSldViewPr snapToGrid="0" snapToObjects="1">
      <p:cViewPr varScale="1">
        <p:scale>
          <a:sx n="72" d="100"/>
          <a:sy n="72" d="100"/>
        </p:scale>
        <p:origin x="3232" y="27"/>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2F2F9D8-754C-674A-AF5B-9B2B523FAF5C}" type="datetimeFigureOut">
              <a:rPr lang="en-US" smtClean="0"/>
              <a:t>8/2/18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7C52627-37BE-074E-B197-6EAE620138F7}" type="slidenum">
              <a:rPr lang="en-US" smtClean="0"/>
              <a:t>‹#›</a:t>
            </a:fld>
            <a:endParaRPr lang="en-US" dirty="0"/>
          </a:p>
        </p:txBody>
      </p:sp>
    </p:spTree>
    <p:extLst>
      <p:ext uri="{BB962C8B-B14F-4D97-AF65-F5344CB8AC3E}">
        <p14:creationId xmlns:p14="http://schemas.microsoft.com/office/powerpoint/2010/main" val="3650192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C5D3B8-78E8-8343-8C5F-80EBEAA5C067}" type="datetimeFigureOut">
              <a:rPr lang="en-US" smtClean="0"/>
              <a:t>8/2/18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D562BCE-C954-A345-B248-C31E865D6D6C}" type="slidenum">
              <a:rPr lang="en-US" smtClean="0"/>
              <a:t>‹#›</a:t>
            </a:fld>
            <a:endParaRPr lang="en-US" dirty="0"/>
          </a:p>
        </p:txBody>
      </p:sp>
    </p:spTree>
    <p:extLst>
      <p:ext uri="{BB962C8B-B14F-4D97-AF65-F5344CB8AC3E}">
        <p14:creationId xmlns:p14="http://schemas.microsoft.com/office/powerpoint/2010/main" val="141656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62BCE-C954-A345-B248-C31E865D6D6C}" type="slidenum">
              <a:rPr lang="en-US" smtClean="0"/>
              <a:t>1</a:t>
            </a:fld>
            <a:endParaRPr lang="en-US" dirty="0"/>
          </a:p>
        </p:txBody>
      </p:sp>
    </p:spTree>
    <p:extLst>
      <p:ext uri="{BB962C8B-B14F-4D97-AF65-F5344CB8AC3E}">
        <p14:creationId xmlns:p14="http://schemas.microsoft.com/office/powerpoint/2010/main" val="214462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dirty="0"/>
              <a:t>Cost</a:t>
            </a:r>
            <a:r>
              <a:rPr lang="en-US" b="1" baseline="0" dirty="0"/>
              <a:t> &amp; Green Calculator</a:t>
            </a:r>
          </a:p>
          <a:p>
            <a:pPr marL="171450" indent="-171450">
              <a:buFont typeface="Arial" charset="0"/>
              <a:buChar char="•"/>
            </a:pPr>
            <a:r>
              <a:rPr lang="en-US" b="0" baseline="0" dirty="0"/>
              <a:t>A treatment-level calculator that allows users to compare economic and environmental impact of one treatment over another. </a:t>
            </a:r>
          </a:p>
          <a:p>
            <a:pPr marL="171450" indent="-171450">
              <a:buFont typeface="Arial" charset="0"/>
              <a:buChar char="•"/>
            </a:pPr>
            <a:endParaRPr lang="en-US" b="0" baseline="0" dirty="0"/>
          </a:p>
          <a:p>
            <a:r>
              <a:rPr lang="en-US" b="1" baseline="0" dirty="0"/>
              <a:t>Note: </a:t>
            </a:r>
            <a:r>
              <a:rPr lang="en-US" b="0" baseline="0" dirty="0"/>
              <a:t>Across the site, </a:t>
            </a:r>
            <a:r>
              <a:rPr lang="en-US" baseline="0" dirty="0"/>
              <a:t>data is auto-populated with figures and data from international cost survey and average life extension</a:t>
            </a:r>
            <a:r>
              <a:rPr lang="mr-IN" baseline="0" dirty="0"/>
              <a:t>–</a:t>
            </a:r>
            <a:r>
              <a:rPr lang="en-US" baseline="0" dirty="0"/>
              <a:t> </a:t>
            </a:r>
            <a:r>
              <a:rPr lang="en-US" b="1" baseline="0" dirty="0"/>
              <a:t>We’ve also given users the ability to enter their own figures</a:t>
            </a:r>
            <a:r>
              <a:rPr lang="mr-IN" b="1" baseline="0" dirty="0"/>
              <a:t>–</a:t>
            </a:r>
            <a:r>
              <a:rPr lang="en-US" b="1" baseline="0" dirty="0"/>
              <a:t> making the information more relevant to your region/experience.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12</a:t>
            </a:fld>
            <a:endParaRPr lang="en-US" dirty="0"/>
          </a:p>
        </p:txBody>
      </p:sp>
    </p:spTree>
    <p:extLst>
      <p:ext uri="{BB962C8B-B14F-4D97-AF65-F5344CB8AC3E}">
        <p14:creationId xmlns:p14="http://schemas.microsoft.com/office/powerpoint/2010/main" val="106129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Section 2</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Our big takeaway from the research process: </a:t>
            </a:r>
            <a:r>
              <a:rPr lang="en-US" baseline="0" dirty="0"/>
              <a:t>The best way to improve a network and make resources go farther is through the use of preservation and recycling treatments which save money and prolong road life. The treatment and the network are intrinsically connected</a:t>
            </a:r>
            <a:r>
              <a:rPr lang="mr-IN" baseline="0" dirty="0"/>
              <a:t>–</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This section teaches network-level concepts, and gives users the calculators to apply and explore with their own networks &amp; roads. </a:t>
            </a:r>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15</a:t>
            </a:fld>
            <a:endParaRPr lang="en-US" dirty="0"/>
          </a:p>
        </p:txBody>
      </p:sp>
    </p:spTree>
    <p:extLst>
      <p:ext uri="{BB962C8B-B14F-4D97-AF65-F5344CB8AC3E}">
        <p14:creationId xmlns:p14="http://schemas.microsoft.com/office/powerpoint/2010/main" val="33285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baseline="0" dirty="0"/>
              <a:t>Equivalent Annualized Cost Calculator </a:t>
            </a:r>
          </a:p>
          <a:p>
            <a:pPr marL="171450" indent="-171450">
              <a:buFont typeface="Arial" charset="0"/>
              <a:buChar char="•"/>
            </a:pPr>
            <a:r>
              <a:rPr lang="en-US" dirty="0"/>
              <a:t>The first comparison</a:t>
            </a:r>
            <a:r>
              <a:rPr lang="en-US" baseline="0" dirty="0"/>
              <a:t> tool, and most basic foundation for network consideration</a:t>
            </a:r>
            <a:r>
              <a:rPr lang="mr-IN" baseline="0" dirty="0"/>
              <a:t>–</a:t>
            </a:r>
            <a:r>
              <a:rPr lang="en-US" baseline="0" dirty="0"/>
              <a:t> which treatment will go the furthest for the cost? </a:t>
            </a:r>
            <a:endParaRPr lang="en-US" dirty="0"/>
          </a:p>
          <a:p>
            <a:r>
              <a:rPr lang="en-US" dirty="0"/>
              <a:t>Compares unit cost per year of life extension.</a:t>
            </a:r>
            <a:r>
              <a:rPr lang="en-US" baseline="0" dirty="0"/>
              <a:t> An “apples to apples” understanding of competitive treatments. </a:t>
            </a:r>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16</a:t>
            </a:fld>
            <a:endParaRPr lang="en-US" dirty="0"/>
          </a:p>
        </p:txBody>
      </p:sp>
    </p:spTree>
    <p:extLst>
      <p:ext uri="{BB962C8B-B14F-4D97-AF65-F5344CB8AC3E}">
        <p14:creationId xmlns:p14="http://schemas.microsoft.com/office/powerpoint/2010/main" val="2483876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1" dirty="0"/>
              <a:t>Life Cycle Cost Calculator</a:t>
            </a:r>
            <a:endParaRPr lang="en-US" dirty="0"/>
          </a:p>
          <a:p>
            <a:r>
              <a:rPr lang="en-US" dirty="0"/>
              <a:t>Teaching concept</a:t>
            </a:r>
            <a:r>
              <a:rPr lang="mr-IN" dirty="0"/>
              <a:t>–</a:t>
            </a:r>
            <a:r>
              <a:rPr lang="en-US" dirty="0"/>
              <a:t> Not designed</a:t>
            </a:r>
            <a:r>
              <a:rPr lang="en-US" baseline="0" dirty="0"/>
              <a:t> to replace a PMS, but to support network thinking. The lifecycle calculator lets you design a road treatment plan, demonstrating the ability to revive and preserve a road for 50 years or more. </a:t>
            </a:r>
          </a:p>
          <a:p>
            <a:endParaRPr lang="en-US" baseline="0" dirty="0"/>
          </a:p>
          <a:p>
            <a:r>
              <a:rPr lang="en-US" baseline="0" dirty="0"/>
              <a:t>In Understanding the time-value of money, users can see that a dollar today is worth much more 15 years down the line. It pays to invest in your roads upfront.  </a:t>
            </a:r>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17</a:t>
            </a:fld>
            <a:endParaRPr lang="en-US" dirty="0"/>
          </a:p>
        </p:txBody>
      </p:sp>
    </p:spTree>
    <p:extLst>
      <p:ext uri="{BB962C8B-B14F-4D97-AF65-F5344CB8AC3E}">
        <p14:creationId xmlns:p14="http://schemas.microsoft.com/office/powerpoint/2010/main" val="350529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1" baseline="0" dirty="0"/>
              <a:t>Remaining Service Life </a:t>
            </a:r>
          </a:p>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aseline="0" dirty="0"/>
              <a:t>looks at the health of your network through your yearly treatment plan. </a:t>
            </a:r>
          </a:p>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aseline="0" dirty="0"/>
              <a:t>A critical concept for network management: each mile of road has a life expectancy. Every year, each mile of road within your network uses one mile-year of life. That means that your network has a limited number of mile-years to live. RSL helps you understand the effectiveness of your annual treatment plan, to determine if that plan will add or subtract life from your network, and identify tweaks you can make to make overall, incremental “network-level” gains.</a:t>
            </a:r>
          </a:p>
        </p:txBody>
      </p:sp>
      <p:sp>
        <p:nvSpPr>
          <p:cNvPr id="4" name="Slide Number Placeholder 3"/>
          <p:cNvSpPr>
            <a:spLocks noGrp="1"/>
          </p:cNvSpPr>
          <p:nvPr>
            <p:ph type="sldNum" sz="quarter" idx="10"/>
          </p:nvPr>
        </p:nvSpPr>
        <p:spPr/>
        <p:txBody>
          <a:bodyPr/>
          <a:lstStyle/>
          <a:p>
            <a:fld id="{9467BC81-DFC8-1B48-A446-BA29BD9F8EA6}" type="slidenum">
              <a:rPr lang="en-US" smtClean="0"/>
              <a:t>18</a:t>
            </a:fld>
            <a:endParaRPr lang="en-US" dirty="0"/>
          </a:p>
        </p:txBody>
      </p:sp>
    </p:spTree>
    <p:extLst>
      <p:ext uri="{BB962C8B-B14F-4D97-AF65-F5344CB8AC3E}">
        <p14:creationId xmlns:p14="http://schemas.microsoft.com/office/powerpoint/2010/main" val="127006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baseline="0" dirty="0"/>
              <a:t>Cost-Benefit-Value </a:t>
            </a:r>
          </a:p>
          <a:p>
            <a:pPr marL="171450" indent="-171450">
              <a:buFont typeface="Arial" charset="0"/>
              <a:buChar char="•"/>
            </a:pPr>
            <a:r>
              <a:rPr lang="en-US" b="0" baseline="0" dirty="0"/>
              <a:t>This</a:t>
            </a:r>
            <a:r>
              <a:rPr lang="en-US" b="1" baseline="0" dirty="0"/>
              <a:t> </a:t>
            </a:r>
            <a:r>
              <a:rPr lang="en-US" baseline="0" dirty="0"/>
              <a:t>formula prioritizes road projects. “Great, I know I should be treating all of my roads, every year, but that’s not realistic in any way.</a:t>
            </a:r>
            <a:r>
              <a:rPr lang="mr-IN" baseline="0" dirty="0"/>
              <a:t>–</a:t>
            </a:r>
            <a:r>
              <a:rPr lang="en-US" baseline="0" dirty="0"/>
              <a:t> Which projects will give me the biggest bang for the buck?? How do I prioritize limited resources?”</a:t>
            </a:r>
          </a:p>
          <a:p>
            <a:pPr marL="171450" indent="-171450">
              <a:buFont typeface="Arial" charset="0"/>
              <a:buChar char="•"/>
            </a:pPr>
            <a:endParaRPr lang="en-US" baseline="0" dirty="0"/>
          </a:p>
          <a:p>
            <a:pPr marL="171450" indent="-171450">
              <a:buFont typeface="Arial" charset="0"/>
              <a:buChar char="•"/>
            </a:pPr>
            <a:r>
              <a:rPr lang="en-US" baseline="0" dirty="0"/>
              <a:t>CBV takes into account project size, overall cost, Average Annual Daily Traffic, and your annual budget --- each project is evaluated using a CBV figure to give you quantifiable comparison factors between projects. </a:t>
            </a:r>
          </a:p>
          <a:p>
            <a:pPr marL="171450" indent="-171450">
              <a:buFont typeface="Arial" charset="0"/>
              <a:buChar char="•"/>
            </a:pPr>
            <a:r>
              <a:rPr lang="en-US" baseline="0" dirty="0"/>
              <a:t>Allows users to see “No, this project isn’t very important for this year. I’ll address several others instead, and take a different approach next year”  </a:t>
            </a:r>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19</a:t>
            </a:fld>
            <a:endParaRPr lang="en-US" dirty="0"/>
          </a:p>
        </p:txBody>
      </p:sp>
    </p:spTree>
    <p:extLst>
      <p:ext uri="{BB962C8B-B14F-4D97-AF65-F5344CB8AC3E}">
        <p14:creationId xmlns:p14="http://schemas.microsoft.com/office/powerpoint/2010/main" val="1843289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62BCE-C954-A345-B248-C31E865D6D6C}" type="slidenum">
              <a:rPr lang="en-US" smtClean="0"/>
              <a:t>22</a:t>
            </a:fld>
            <a:endParaRPr lang="en-US" dirty="0"/>
          </a:p>
        </p:txBody>
      </p:sp>
    </p:spTree>
    <p:extLst>
      <p:ext uri="{BB962C8B-B14F-4D97-AF65-F5344CB8AC3E}">
        <p14:creationId xmlns:p14="http://schemas.microsoft.com/office/powerpoint/2010/main" val="423084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dirty="0"/>
              <a:t>The three</a:t>
            </a:r>
            <a:r>
              <a:rPr lang="en-US" baseline="0" dirty="0"/>
              <a:t> organizations representing each branch of progressive pavement management join together to support the industry at large. </a:t>
            </a:r>
            <a:endParaRPr lang="en-US" dirty="0"/>
          </a:p>
          <a:p>
            <a:pPr marL="0" lvl="0" indent="0">
              <a:spcBef>
                <a:spcPts val="0"/>
              </a:spcBef>
              <a:buNone/>
            </a:pPr>
            <a:r>
              <a:rPr lang="en-US" dirty="0"/>
              <a:t/>
            </a:r>
            <a:br>
              <a:rPr lang="en-US" dirty="0"/>
            </a:br>
            <a:r>
              <a:rPr lang="en-US" dirty="0"/>
              <a:t>To create a </a:t>
            </a:r>
            <a:r>
              <a:rPr lang="en-US" baseline="0" dirty="0"/>
              <a:t>voice that is more powerful, comprehensive, competitive and credible than any single association could be alone</a:t>
            </a:r>
          </a:p>
          <a:p>
            <a:pPr marL="0" lvl="0" indent="0">
              <a:spcBef>
                <a:spcPts val="0"/>
              </a:spcBef>
              <a:buNone/>
            </a:pPr>
            <a:r>
              <a:rPr lang="en-US" baseline="0" dirty="0"/>
              <a:t>Pavement Preservation and Recycling Alliance </a:t>
            </a:r>
            <a:r>
              <a:rPr lang="mr-IN" baseline="0" dirty="0"/>
              <a:t>–</a:t>
            </a:r>
            <a:r>
              <a:rPr lang="en-US" baseline="0" dirty="0"/>
              <a:t> for better roads today and stronger networks tomorrow. </a:t>
            </a:r>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4</a:t>
            </a:fld>
            <a:endParaRPr lang="en-US" dirty="0"/>
          </a:p>
        </p:txBody>
      </p:sp>
    </p:spTree>
    <p:extLst>
      <p:ext uri="{BB962C8B-B14F-4D97-AF65-F5344CB8AC3E}">
        <p14:creationId xmlns:p14="http://schemas.microsoft.com/office/powerpoint/2010/main" val="157527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a:t>
            </a:r>
            <a:r>
              <a:rPr lang="en-US" baseline="0" dirty="0"/>
              <a:t> was guided by two guiding questions: </a:t>
            </a:r>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5</a:t>
            </a:fld>
            <a:endParaRPr lang="en-US" dirty="0"/>
          </a:p>
        </p:txBody>
      </p:sp>
    </p:spTree>
    <p:extLst>
      <p:ext uri="{BB962C8B-B14F-4D97-AF65-F5344CB8AC3E}">
        <p14:creationId xmlns:p14="http://schemas.microsoft.com/office/powerpoint/2010/main" val="268987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a:t>
            </a:r>
            <a:r>
              <a:rPr lang="en-US" b="0" baseline="0" dirty="0"/>
              <a:t> two questions spurred a year-long research project that included input from all levels of the industry. </a:t>
            </a:r>
          </a:p>
          <a:p>
            <a:endParaRPr lang="en-US" b="0" dirty="0"/>
          </a:p>
        </p:txBody>
      </p:sp>
      <p:sp>
        <p:nvSpPr>
          <p:cNvPr id="4" name="Slide Number Placeholder 3"/>
          <p:cNvSpPr>
            <a:spLocks noGrp="1"/>
          </p:cNvSpPr>
          <p:nvPr>
            <p:ph type="sldNum" sz="quarter" idx="10"/>
          </p:nvPr>
        </p:nvSpPr>
        <p:spPr/>
        <p:txBody>
          <a:bodyPr/>
          <a:lstStyle/>
          <a:p>
            <a:fld id="{9467BC81-DFC8-1B48-A446-BA29BD9F8EA6}" type="slidenum">
              <a:rPr lang="en-US" smtClean="0"/>
              <a:t>6</a:t>
            </a:fld>
            <a:endParaRPr lang="en-US" dirty="0"/>
          </a:p>
        </p:txBody>
      </p:sp>
    </p:spTree>
    <p:extLst>
      <p:ext uri="{BB962C8B-B14F-4D97-AF65-F5344CB8AC3E}">
        <p14:creationId xmlns:p14="http://schemas.microsoft.com/office/powerpoint/2010/main" val="3771939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None/>
            </a:pPr>
            <a:r>
              <a:rPr lang="en-US" sz="1200" b="1" i="0" u="none" strike="noStrike" cap="none" dirty="0">
                <a:solidFill>
                  <a:schemeClr val="dk1"/>
                </a:solidFill>
                <a:latin typeface="+mn-lt"/>
                <a:ea typeface="Calibri"/>
                <a:cs typeface="Calibri"/>
                <a:sym typeface="Calibri"/>
              </a:rPr>
              <a:t>Culmination of that research</a:t>
            </a:r>
            <a:r>
              <a:rPr lang="en-US" sz="1200" b="1" i="0" u="none" strike="noStrike" cap="none" baseline="0" dirty="0">
                <a:solidFill>
                  <a:schemeClr val="dk1"/>
                </a:solidFill>
                <a:latin typeface="+mn-lt"/>
                <a:ea typeface="Calibri"/>
                <a:cs typeface="Calibri"/>
                <a:sym typeface="Calibri"/>
              </a:rPr>
              <a:t> project: </a:t>
            </a:r>
            <a:br>
              <a:rPr lang="en-US" sz="1200" b="1" i="0" u="none" strike="noStrike" cap="none" baseline="0" dirty="0">
                <a:solidFill>
                  <a:schemeClr val="dk1"/>
                </a:solidFill>
                <a:latin typeface="+mn-lt"/>
                <a:ea typeface="Calibri"/>
                <a:cs typeface="Calibri"/>
                <a:sym typeface="Calibri"/>
              </a:rPr>
            </a:br>
            <a:r>
              <a:rPr lang="en-US" sz="1200" b="1" i="0" u="none" strike="noStrike" cap="none" baseline="0" dirty="0">
                <a:solidFill>
                  <a:schemeClr val="dk1"/>
                </a:solidFill>
                <a:latin typeface="+mn-lt"/>
                <a:ea typeface="Calibri"/>
                <a:cs typeface="Calibri"/>
                <a:sym typeface="Calibri"/>
              </a:rPr>
              <a:t> </a:t>
            </a:r>
            <a:r>
              <a:rPr lang="en-US" sz="1200" b="0" i="0" u="none" strike="noStrike" cap="none" baseline="0" dirty="0">
                <a:solidFill>
                  <a:schemeClr val="dk1"/>
                </a:solidFill>
                <a:latin typeface="+mn-lt"/>
                <a:ea typeface="Calibri"/>
                <a:cs typeface="Calibri"/>
                <a:sym typeface="Calibri"/>
              </a:rPr>
              <a:t>A one stop shop digital resource for progressive pavement &amp; network management.</a:t>
            </a:r>
          </a:p>
          <a:p>
            <a:pPr marL="0" marR="0" lvl="0" indent="0" algn="l" rtl="0">
              <a:spcBef>
                <a:spcPts val="0"/>
              </a:spcBef>
              <a:buNone/>
            </a:pPr>
            <a:r>
              <a:rPr lang="en-US" sz="1200" b="0" i="0" u="none" strike="noStrike" cap="none" baseline="0" dirty="0">
                <a:solidFill>
                  <a:schemeClr val="dk1"/>
                </a:solidFill>
                <a:latin typeface="+mn-lt"/>
                <a:ea typeface="Calibri"/>
                <a:cs typeface="Calibri"/>
                <a:sym typeface="Calibri"/>
              </a:rPr>
              <a:t>Built to address the questions and concerns at the agency level to inform and train the successful use of Preservation, Recycling and Emulsions. </a:t>
            </a:r>
          </a:p>
          <a:p>
            <a:pPr marL="0" marR="0" lvl="0" indent="0" algn="l" rtl="0">
              <a:spcBef>
                <a:spcPts val="0"/>
              </a:spcBef>
              <a:buNone/>
            </a:pPr>
            <a:endParaRPr lang="en-US" sz="1200" b="0" i="0" u="none" strike="noStrike" cap="none" baseline="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7</a:t>
            </a:fld>
            <a:endParaRPr lang="en-US" dirty="0"/>
          </a:p>
        </p:txBody>
      </p:sp>
    </p:spTree>
    <p:extLst>
      <p:ext uri="{BB962C8B-B14F-4D97-AF65-F5344CB8AC3E}">
        <p14:creationId xmlns:p14="http://schemas.microsoft.com/office/powerpoint/2010/main" val="197707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is divided into two</a:t>
            </a:r>
            <a:r>
              <a:rPr lang="en-US" baseline="0" dirty="0"/>
              <a:t> key sections</a:t>
            </a:r>
            <a:r>
              <a:rPr lang="mr-IN" baseline="0" dirty="0"/>
              <a:t>–</a:t>
            </a:r>
            <a:r>
              <a:rPr lang="en-US" baseline="0" dirty="0"/>
              <a:t> the first addresses concerns at the treatment level, and includes decision making tools, technical information and reference sources, success stories, current research and innovation features</a:t>
            </a:r>
          </a:p>
        </p:txBody>
      </p:sp>
      <p:sp>
        <p:nvSpPr>
          <p:cNvPr id="4" name="Slide Number Placeholder 3"/>
          <p:cNvSpPr>
            <a:spLocks noGrp="1"/>
          </p:cNvSpPr>
          <p:nvPr>
            <p:ph type="sldNum" sz="quarter" idx="10"/>
          </p:nvPr>
        </p:nvSpPr>
        <p:spPr/>
        <p:txBody>
          <a:bodyPr/>
          <a:lstStyle/>
          <a:p>
            <a:fld id="{4D562BCE-C954-A345-B248-C31E865D6D6C}" type="slidenum">
              <a:rPr lang="en-US" smtClean="0"/>
              <a:t>8</a:t>
            </a:fld>
            <a:endParaRPr lang="en-US" dirty="0"/>
          </a:p>
        </p:txBody>
      </p:sp>
    </p:spTree>
    <p:extLst>
      <p:ext uri="{BB962C8B-B14F-4D97-AF65-F5344CB8AC3E}">
        <p14:creationId xmlns:p14="http://schemas.microsoft.com/office/powerpoint/2010/main" val="370971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Most road managers just want to know one thing: Which treatment should I use on my pavement? </a:t>
            </a:r>
          </a:p>
          <a:p>
            <a:r>
              <a:rPr lang="en-US" b="0" baseline="0" dirty="0"/>
              <a:t>This tool takes in information about your pavement and identifies possible solutions, using pavement condition, primary distress, road type and surface type, or comparing photos of other similar roads. </a:t>
            </a:r>
          </a:p>
          <a:p>
            <a:endParaRPr lang="en-US" b="0" baseline="0" dirty="0"/>
          </a:p>
          <a:p>
            <a:r>
              <a:rPr lang="en-US" b="1" baseline="0" dirty="0"/>
              <a:t>Note: </a:t>
            </a:r>
            <a:r>
              <a:rPr lang="en-US" b="0" baseline="0" dirty="0"/>
              <a:t>This tool is NOT meant to be a diagnosis for your pavement, but to educate and demonstrate capabilities by treatment.  Users are directed to “ask an expert” with these pages. </a:t>
            </a:r>
          </a:p>
        </p:txBody>
      </p:sp>
      <p:sp>
        <p:nvSpPr>
          <p:cNvPr id="4" name="Slide Number Placeholder 3"/>
          <p:cNvSpPr>
            <a:spLocks noGrp="1"/>
          </p:cNvSpPr>
          <p:nvPr>
            <p:ph type="sldNum" sz="quarter" idx="10"/>
          </p:nvPr>
        </p:nvSpPr>
        <p:spPr/>
        <p:txBody>
          <a:bodyPr/>
          <a:lstStyle/>
          <a:p>
            <a:fld id="{9467BC81-DFC8-1B48-A446-BA29BD9F8EA6}" type="slidenum">
              <a:rPr lang="en-US" smtClean="0"/>
              <a:t>9</a:t>
            </a:fld>
            <a:endParaRPr lang="en-US" dirty="0"/>
          </a:p>
        </p:txBody>
      </p:sp>
    </p:spTree>
    <p:extLst>
      <p:ext uri="{BB962C8B-B14F-4D97-AF65-F5344CB8AC3E}">
        <p14:creationId xmlns:p14="http://schemas.microsoft.com/office/powerpoint/2010/main" val="1290714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1" dirty="0"/>
              <a:t>Treatment</a:t>
            </a:r>
            <a:r>
              <a:rPr lang="en-US" b="1" baseline="0" dirty="0"/>
              <a:t> Resource Center</a:t>
            </a:r>
          </a:p>
          <a:p>
            <a:pPr marL="171450" marR="0" lvl="0" indent="-171450" algn="l" defTabSz="457200" rtl="0" eaLnBrk="1" fontAlgn="auto" latinLnBrk="0" hangingPunct="1">
              <a:lnSpc>
                <a:spcPct val="100000"/>
              </a:lnSpc>
              <a:spcBef>
                <a:spcPts val="0"/>
              </a:spcBef>
              <a:spcAft>
                <a:spcPts val="0"/>
              </a:spcAft>
              <a:buClrTx/>
              <a:buSzPts val="1400"/>
              <a:buFont typeface="Arial"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Pts val="1400"/>
              <a:buFont typeface="Arial" charset="0"/>
              <a:buNone/>
              <a:tabLst/>
              <a:defRPr/>
            </a:pPr>
            <a:r>
              <a:rPr lang="en-US" dirty="0"/>
              <a:t>Designed</a:t>
            </a:r>
            <a:r>
              <a:rPr lang="en-US" baseline="0" dirty="0"/>
              <a:t> to meet the needs of the average agency while accounting for the precise technical needs and expectations of the engineers. This section is robust, yet easy to understand. With information found in one place and written in plain English, More than 20 pages of information on each treatment within the same format. You can find exactly what you need, when you need it. </a:t>
            </a:r>
          </a:p>
          <a:p>
            <a:pPr marL="171450" marR="0" lvl="0" indent="-171450" algn="l" defTabSz="457200" rtl="0" eaLnBrk="1" fontAlgn="auto" latinLnBrk="0" hangingPunct="1">
              <a:lnSpc>
                <a:spcPct val="100000"/>
              </a:lnSpc>
              <a:spcBef>
                <a:spcPts val="0"/>
              </a:spcBef>
              <a:spcAft>
                <a:spcPts val="0"/>
              </a:spcAft>
              <a:buClrTx/>
              <a:buSzPts val="1400"/>
              <a:buFont typeface="Arial" charset="0"/>
              <a:buNone/>
              <a:tabLst/>
              <a:defRPr/>
            </a:pPr>
            <a:endParaRPr lang="en-US" b="1" baseline="0" dirty="0"/>
          </a:p>
          <a:p>
            <a:pPr marL="171450" marR="0" lvl="0" indent="-171450" algn="l" defTabSz="457200" rtl="0" eaLnBrk="1" fontAlgn="auto" latinLnBrk="0" hangingPunct="1">
              <a:lnSpc>
                <a:spcPct val="100000"/>
              </a:lnSpc>
              <a:spcBef>
                <a:spcPts val="0"/>
              </a:spcBef>
              <a:spcAft>
                <a:spcPts val="0"/>
              </a:spcAft>
              <a:buClrTx/>
              <a:buSzPts val="1400"/>
              <a:buFont typeface="Arial" charset="0"/>
              <a:buNone/>
              <a:tabLst/>
              <a:defRPr/>
            </a:pPr>
            <a:r>
              <a:rPr lang="en-US" b="1" baseline="0" dirty="0"/>
              <a:t>Seen here: </a:t>
            </a:r>
            <a:r>
              <a:rPr lang="en-US" baseline="0" dirty="0"/>
              <a:t>Overview page, What to expect chart and photos (CIR 1 year, 3 years, 5 years, 7 years later) and best practices scattered throughout the site</a:t>
            </a:r>
            <a:r>
              <a:rPr lang="mr-IN" baseline="0" dirty="0"/>
              <a:t>–</a:t>
            </a:r>
            <a:r>
              <a:rPr lang="en-US" baseline="0" dirty="0"/>
              <a:t> make use of years of experience to fill in the gaps and make the process easy. </a:t>
            </a:r>
          </a:p>
        </p:txBody>
      </p:sp>
      <p:sp>
        <p:nvSpPr>
          <p:cNvPr id="4" name="Slide Number Placeholder 3"/>
          <p:cNvSpPr>
            <a:spLocks noGrp="1"/>
          </p:cNvSpPr>
          <p:nvPr>
            <p:ph type="sldNum" sz="quarter" idx="10"/>
          </p:nvPr>
        </p:nvSpPr>
        <p:spPr/>
        <p:txBody>
          <a:bodyPr/>
          <a:lstStyle/>
          <a:p>
            <a:fld id="{9467BC81-DFC8-1B48-A446-BA29BD9F8EA6}" type="slidenum">
              <a:rPr lang="en-US" smtClean="0"/>
              <a:t>10</a:t>
            </a:fld>
            <a:endParaRPr lang="en-US" dirty="0"/>
          </a:p>
        </p:txBody>
      </p:sp>
    </p:spTree>
    <p:extLst>
      <p:ext uri="{BB962C8B-B14F-4D97-AF65-F5344CB8AC3E}">
        <p14:creationId xmlns:p14="http://schemas.microsoft.com/office/powerpoint/2010/main" val="164334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it comes to adopting a new treatment approach, decision-makers appreciate seeing someone in their region achieve success. </a:t>
            </a:r>
          </a:p>
          <a:p>
            <a:r>
              <a:rPr lang="en-US" baseline="0" dirty="0"/>
              <a:t>Success stories compiled within the Treatment Resource Center (with regional information and approaches), alongside Research papers and performance information</a:t>
            </a:r>
            <a:r>
              <a:rPr lang="mr-IN" baseline="0" dirty="0"/>
              <a:t>–</a:t>
            </a:r>
            <a:r>
              <a:rPr lang="en-US" baseline="0" dirty="0"/>
              <a:t> up to date, and modified with innovation in the industry. </a:t>
            </a:r>
          </a:p>
          <a:p>
            <a:endParaRPr lang="en-US" baseline="0" dirty="0"/>
          </a:p>
          <a:p>
            <a:r>
              <a:rPr lang="en-US" baseline="0" dirty="0"/>
              <a:t>Users are invited to submit their own success stories, by region, to help other users understand tips, tricks, and best practices.</a:t>
            </a:r>
            <a:endParaRPr lang="en-US" dirty="0"/>
          </a:p>
        </p:txBody>
      </p:sp>
      <p:sp>
        <p:nvSpPr>
          <p:cNvPr id="4" name="Slide Number Placeholder 3"/>
          <p:cNvSpPr>
            <a:spLocks noGrp="1"/>
          </p:cNvSpPr>
          <p:nvPr>
            <p:ph type="sldNum" sz="quarter" idx="10"/>
          </p:nvPr>
        </p:nvSpPr>
        <p:spPr/>
        <p:txBody>
          <a:bodyPr/>
          <a:lstStyle/>
          <a:p>
            <a:fld id="{4D562BCE-C954-A345-B248-C31E865D6D6C}" type="slidenum">
              <a:rPr lang="en-US" smtClean="0"/>
              <a:t>11</a:t>
            </a:fld>
            <a:endParaRPr lang="en-US" dirty="0"/>
          </a:p>
        </p:txBody>
      </p:sp>
    </p:spTree>
    <p:extLst>
      <p:ext uri="{BB962C8B-B14F-4D97-AF65-F5344CB8AC3E}">
        <p14:creationId xmlns:p14="http://schemas.microsoft.com/office/powerpoint/2010/main" val="143501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eme Slide_Logo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EC45621B-2387-4F1A-8B7D-DD159B23F769}"/>
              </a:ext>
            </a:extLst>
          </p:cNvPr>
          <p:cNvSpPr/>
          <p:nvPr userDrawn="1"/>
        </p:nvSpPr>
        <p:spPr>
          <a:xfrm rot="10800000">
            <a:off x="0" y="-109470"/>
            <a:ext cx="12192000" cy="6967469"/>
          </a:xfrm>
          <a:prstGeom prst="rect">
            <a:avLst/>
          </a:prstGeom>
          <a:gradFill flip="none" rotWithShape="1">
            <a:gsLst>
              <a:gs pos="0">
                <a:schemeClr val="tx1">
                  <a:alpha val="46000"/>
                </a:schemeClr>
              </a:gs>
              <a:gs pos="100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6F04C78F-D832-43D7-B9B9-A01A1F960CDD}"/>
              </a:ext>
            </a:extLst>
          </p:cNvPr>
          <p:cNvSpPr/>
          <p:nvPr userDrawn="1"/>
        </p:nvSpPr>
        <p:spPr>
          <a:xfrm>
            <a:off x="1569156" y="1292578"/>
            <a:ext cx="9053688" cy="4227689"/>
          </a:xfrm>
          <a:prstGeom prst="rect">
            <a:avLst/>
          </a:prstGeom>
          <a:noFill/>
          <a:ln w="57150">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7">
            <a:extLst>
              <a:ext uri="{FF2B5EF4-FFF2-40B4-BE49-F238E27FC236}">
                <a16:creationId xmlns:a16="http://schemas.microsoft.com/office/drawing/2014/main" xmlns="" id="{5414CCB6-5638-4401-96BC-627B2513616C}"/>
              </a:ext>
            </a:extLst>
          </p:cNvPr>
          <p:cNvSpPr>
            <a:spLocks noGrp="1"/>
          </p:cNvSpPr>
          <p:nvPr>
            <p:ph type="body" sz="quarter" idx="10" hasCustomPrompt="1"/>
          </p:nvPr>
        </p:nvSpPr>
        <p:spPr>
          <a:xfrm>
            <a:off x="2389814" y="5984305"/>
            <a:ext cx="7412373" cy="449164"/>
          </a:xfrm>
        </p:spPr>
        <p:txBody>
          <a:bodyPr anchor="ctr">
            <a:normAutofit/>
          </a:bodyPr>
          <a:lstStyle>
            <a:lvl1pPr marL="0" indent="0" algn="ctr">
              <a:buNone/>
              <a:defRPr sz="1800" spc="250" baseline="0">
                <a:solidFill>
                  <a:schemeClr val="tx2"/>
                </a:solidFill>
              </a:defRPr>
            </a:lvl1pPr>
          </a:lstStyle>
          <a:p>
            <a:pPr lvl="0"/>
            <a:r>
              <a:rPr lang="en-US" dirty="0"/>
              <a:t>PRESENTER NAME | PRESENTER TITLE</a:t>
            </a:r>
          </a:p>
        </p:txBody>
      </p:sp>
      <p:sp>
        <p:nvSpPr>
          <p:cNvPr id="5" name="Rectangle 4"/>
          <p:cNvSpPr/>
          <p:nvPr userDrawn="1"/>
        </p:nvSpPr>
        <p:spPr>
          <a:xfrm>
            <a:off x="1569156" y="2463802"/>
            <a:ext cx="9053688" cy="2057398"/>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16">
            <a:extLst>
              <a:ext uri="{FF2B5EF4-FFF2-40B4-BE49-F238E27FC236}">
                <a16:creationId xmlns:a16="http://schemas.microsoft.com/office/drawing/2014/main" xmlns="" id="{87EF4C70-ECCA-41A4-AF3B-0C22D755C193}"/>
              </a:ext>
            </a:extLst>
          </p:cNvPr>
          <p:cNvSpPr>
            <a:spLocks noGrp="1"/>
          </p:cNvSpPr>
          <p:nvPr>
            <p:ph type="body" sz="quarter" idx="11" hasCustomPrompt="1"/>
          </p:nvPr>
        </p:nvSpPr>
        <p:spPr>
          <a:xfrm>
            <a:off x="2254819" y="2463802"/>
            <a:ext cx="7682362" cy="1930397"/>
          </a:xfrm>
        </p:spPr>
        <p:txBody>
          <a:bodyPr lIns="0" tIns="0" rIns="0" bIns="0" anchor="ctr">
            <a:normAutofit/>
          </a:bodyPr>
          <a:lstStyle>
            <a:lvl1pPr marL="0" indent="0" algn="ctr">
              <a:buNone/>
              <a:defRPr sz="3200" spc="300">
                <a:solidFill>
                  <a:schemeClr val="tx1">
                    <a:lumMod val="85000"/>
                    <a:lumOff val="15000"/>
                  </a:schemeClr>
                </a:solidFill>
              </a:defRPr>
            </a:lvl1pPr>
          </a:lstStyle>
          <a:p>
            <a:pPr lvl="0"/>
            <a:r>
              <a:rPr lang="en-US" dirty="0"/>
              <a:t>PRESENTATION TITLE</a:t>
            </a:r>
          </a:p>
        </p:txBody>
      </p:sp>
      <p:cxnSp>
        <p:nvCxnSpPr>
          <p:cNvPr id="19" name="Straight Connector 18">
            <a:extLst>
              <a:ext uri="{FF2B5EF4-FFF2-40B4-BE49-F238E27FC236}">
                <a16:creationId xmlns:a16="http://schemas.microsoft.com/office/drawing/2014/main" xmlns="" id="{A3305D04-BF88-4213-BF97-4F3F9DA53E55}"/>
              </a:ext>
            </a:extLst>
          </p:cNvPr>
          <p:cNvCxnSpPr/>
          <p:nvPr userDrawn="1"/>
        </p:nvCxnSpPr>
        <p:spPr>
          <a:xfrm>
            <a:off x="5071534" y="5798615"/>
            <a:ext cx="2048933"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2" descr="Image result for PPRA logo">
            <a:extLst>
              <a:ext uri="{FF2B5EF4-FFF2-40B4-BE49-F238E27FC236}">
                <a16:creationId xmlns:a16="http://schemas.microsoft.com/office/drawing/2014/main" xmlns="" id="{FE7DC7A9-6F54-4AF4-AFE6-CA0D282B0FD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950077" y="-61353"/>
            <a:ext cx="4291846" cy="138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90206"/>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4B233EF-3E9B-4459-A861-95B3996F9F4D}"/>
              </a:ext>
            </a:extLst>
          </p:cNvPr>
          <p:cNvSpPr/>
          <p:nvPr userDrawn="1"/>
        </p:nvSpPr>
        <p:spPr>
          <a:xfrm>
            <a:off x="8743244" y="-15241"/>
            <a:ext cx="3445284" cy="687324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7C0FEC2D-6114-4F77-B532-96A8F8DB4EE1}"/>
              </a:ext>
            </a:extLst>
          </p:cNvPr>
          <p:cNvSpPr/>
          <p:nvPr userDrawn="1"/>
        </p:nvSpPr>
        <p:spPr>
          <a:xfrm>
            <a:off x="8422783" y="1661375"/>
            <a:ext cx="1700011" cy="43863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Placeholder 1">
            <a:extLst>
              <a:ext uri="{FF2B5EF4-FFF2-40B4-BE49-F238E27FC236}">
                <a16:creationId xmlns:a16="http://schemas.microsoft.com/office/drawing/2014/main" xmlns="" id="{AD165FA7-8339-41D4-9649-BD49C8701BF2}"/>
              </a:ext>
            </a:extLst>
          </p:cNvPr>
          <p:cNvSpPr>
            <a:spLocks noGrp="1"/>
          </p:cNvSpPr>
          <p:nvPr>
            <p:ph type="title"/>
          </p:nvPr>
        </p:nvSpPr>
        <p:spPr>
          <a:xfrm>
            <a:off x="609600" y="102289"/>
            <a:ext cx="7924800" cy="1143000"/>
          </a:xfrm>
          <a:prstGeom prst="rect">
            <a:avLst/>
          </a:prstGeom>
        </p:spPr>
        <p:txBody>
          <a:bodyPr vert="horz" lIns="91440" tIns="45720" rIns="91440" bIns="45720" rtlCol="0" anchor="b">
            <a:normAutofit/>
          </a:bodyPr>
          <a:lstStyle/>
          <a:p>
            <a:r>
              <a:rPr lang="en-US" dirty="0"/>
              <a:t>Click to edit Master title style</a:t>
            </a:r>
          </a:p>
        </p:txBody>
      </p:sp>
      <p:sp>
        <p:nvSpPr>
          <p:cNvPr id="4" name="Content Placeholder 2">
            <a:extLst>
              <a:ext uri="{FF2B5EF4-FFF2-40B4-BE49-F238E27FC236}">
                <a16:creationId xmlns:a16="http://schemas.microsoft.com/office/drawing/2014/main" xmlns="" id="{FD4EC99A-B33C-454C-901C-4E798D4C8F66}"/>
              </a:ext>
            </a:extLst>
          </p:cNvPr>
          <p:cNvSpPr>
            <a:spLocks noGrp="1"/>
          </p:cNvSpPr>
          <p:nvPr>
            <p:ph sz="half" idx="1"/>
          </p:nvPr>
        </p:nvSpPr>
        <p:spPr>
          <a:xfrm>
            <a:off x="609600" y="1803042"/>
            <a:ext cx="5384800" cy="4244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xmlns="" id="{E7096F67-3BFA-4680-9761-758D4BA7D0BC}"/>
              </a:ext>
            </a:extLst>
          </p:cNvPr>
          <p:cNvSpPr>
            <a:spLocks noGrp="1"/>
          </p:cNvSpPr>
          <p:nvPr>
            <p:ph sz="half" idx="2"/>
          </p:nvPr>
        </p:nvSpPr>
        <p:spPr>
          <a:xfrm>
            <a:off x="6197600" y="1803042"/>
            <a:ext cx="3701143" cy="4244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xmlns="" id="{10F30A1A-C435-4B14-AA04-EE969B1AA063}"/>
              </a:ext>
            </a:extLst>
          </p:cNvPr>
          <p:cNvSpPr>
            <a:spLocks noGrp="1"/>
          </p:cNvSpPr>
          <p:nvPr>
            <p:ph type="body" sz="quarter" idx="10"/>
          </p:nvPr>
        </p:nvSpPr>
        <p:spPr>
          <a:xfrm>
            <a:off x="8920887" y="366537"/>
            <a:ext cx="2692400" cy="1188687"/>
          </a:xfrm>
        </p:spPr>
        <p:txBody>
          <a:bodyPr/>
          <a:lstStyle>
            <a:lvl1pPr marL="0" indent="0" algn="l" defTabSz="457200" rtl="0" eaLnBrk="1" latinLnBrk="0" hangingPunct="1">
              <a:buNone/>
              <a:defRPr lang="en-US" sz="2000" b="1" kern="1200" dirty="0" smtClean="0">
                <a:solidFill>
                  <a:schemeClr val="bg1"/>
                </a:solidFill>
                <a:latin typeface="+mj-lt"/>
                <a:ea typeface="+mn-ea"/>
                <a:cs typeface="+mn-cs"/>
              </a:defRPr>
            </a:lvl1pPr>
            <a:lvl2pPr marL="457200" indent="0">
              <a:buNone/>
              <a:defRPr/>
            </a:lvl2pPr>
          </a:lstStyle>
          <a:p>
            <a:pPr lvl="0"/>
            <a:r>
              <a:rPr lang="en-US" dirty="0"/>
              <a:t>Edit Master text styles</a:t>
            </a:r>
          </a:p>
          <a:p>
            <a:pPr lvl="1"/>
            <a:endParaRPr lang="en-US" dirty="0"/>
          </a:p>
        </p:txBody>
      </p:sp>
      <p:pic>
        <p:nvPicPr>
          <p:cNvPr id="28" name="Picture 27">
            <a:extLst>
              <a:ext uri="{FF2B5EF4-FFF2-40B4-BE49-F238E27FC236}">
                <a16:creationId xmlns:a16="http://schemas.microsoft.com/office/drawing/2014/main" xmlns="" id="{817411A5-19C1-4E87-9897-FC711820B1E2}"/>
              </a:ext>
            </a:extLst>
          </p:cNvPr>
          <p:cNvPicPr>
            <a:picLocks noChangeAspect="1"/>
          </p:cNvPicPr>
          <p:nvPr userDrawn="1"/>
        </p:nvPicPr>
        <p:blipFill>
          <a:blip r:embed="rId2"/>
          <a:stretch>
            <a:fillRect/>
          </a:stretch>
        </p:blipFill>
        <p:spPr>
          <a:xfrm>
            <a:off x="9621527" y="6039872"/>
            <a:ext cx="2570473" cy="826029"/>
          </a:xfrm>
          <a:prstGeom prst="rect">
            <a:avLst/>
          </a:prstGeom>
        </p:spPr>
      </p:pic>
      <p:sp>
        <p:nvSpPr>
          <p:cNvPr id="9" name="TextBox 8">
            <a:extLst>
              <a:ext uri="{FF2B5EF4-FFF2-40B4-BE49-F238E27FC236}">
                <a16:creationId xmlns:a16="http://schemas.microsoft.com/office/drawing/2014/main" xmlns="" id="{F4D89C12-8FFA-4F20-8001-87B4039F9EFD}"/>
              </a:ext>
            </a:extLst>
          </p:cNvPr>
          <p:cNvSpPr txBox="1"/>
          <p:nvPr userDrawn="1"/>
        </p:nvSpPr>
        <p:spPr>
          <a:xfrm>
            <a:off x="150470" y="6476893"/>
            <a:ext cx="706055" cy="261610"/>
          </a:xfrm>
          <a:prstGeom prst="rect">
            <a:avLst/>
          </a:prstGeom>
          <a:noFill/>
        </p:spPr>
        <p:txBody>
          <a:bodyPr wrap="square" rtlCol="0">
            <a:spAutoFit/>
          </a:bodyPr>
          <a:lstStyle/>
          <a:p>
            <a:fld id="{8BA006BB-14D4-4AE1-832B-7799466D1D52}" type="slidenum">
              <a:rPr lang="en-US" sz="1050" b="1" smtClean="0">
                <a:solidFill>
                  <a:schemeClr val="tx1"/>
                </a:solidFill>
              </a:rPr>
              <a:t>‹#›</a:t>
            </a:fld>
            <a:endParaRPr lang="en-US" sz="1050" b="1" dirty="0">
              <a:solidFill>
                <a:schemeClr val="tx1"/>
              </a:solidFill>
            </a:endParaRPr>
          </a:p>
        </p:txBody>
      </p:sp>
      <p:sp>
        <p:nvSpPr>
          <p:cNvPr id="10" name="Rectangle 9">
            <a:extLst>
              <a:ext uri="{FF2B5EF4-FFF2-40B4-BE49-F238E27FC236}">
                <a16:creationId xmlns:a16="http://schemas.microsoft.com/office/drawing/2014/main" xmlns="" id="{4230B9B6-D296-4685-8C56-F5B202C307E9}"/>
              </a:ext>
            </a:extLst>
          </p:cNvPr>
          <p:cNvSpPr/>
          <p:nvPr userDrawn="1"/>
        </p:nvSpPr>
        <p:spPr>
          <a:xfrm>
            <a:off x="609600" y="6386379"/>
            <a:ext cx="2056327" cy="369332"/>
          </a:xfrm>
          <a:prstGeom prst="rect">
            <a:avLst/>
          </a:prstGeom>
        </p:spPr>
        <p:txBody>
          <a:bodyPr wrap="square">
            <a:spAutoFit/>
          </a:bodyPr>
          <a:lstStyle/>
          <a:p>
            <a:r>
              <a:rPr lang="en-US" b="1" spc="-100" dirty="0">
                <a:solidFill>
                  <a:srgbClr val="F6921E"/>
                </a:solidFill>
                <a:latin typeface="+mj-lt"/>
                <a:ea typeface="Franklin Gothic Demi" charset="0"/>
                <a:cs typeface="Franklin Gothic Demi" charset="0"/>
              </a:rPr>
              <a:t>RoadResource.org</a:t>
            </a:r>
            <a:endParaRPr lang="en-US"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2256139452"/>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608138"/>
            <a:ext cx="10972800" cy="9144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4083671514"/>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Text_Sub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803042"/>
            <a:ext cx="5384800" cy="4244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03042"/>
            <a:ext cx="5384800" cy="4244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xmlns="" id="{95ACB8F5-604F-4788-A8CB-9712A3240F27}"/>
              </a:ext>
            </a:extLst>
          </p:cNvPr>
          <p:cNvSpPr>
            <a:spLocks noGrp="1"/>
          </p:cNvSpPr>
          <p:nvPr>
            <p:ph type="body" sz="quarter" idx="10"/>
          </p:nvPr>
        </p:nvSpPr>
        <p:spPr>
          <a:xfrm>
            <a:off x="609600" y="1293813"/>
            <a:ext cx="10972800" cy="306388"/>
          </a:xfrm>
        </p:spPr>
        <p:txBody>
          <a:bodyPr vert="horz" lIns="91440" tIns="45720" rIns="91440" bIns="45720" rtlCol="0" anchor="b">
            <a:noAutofit/>
          </a:bodyPr>
          <a:lstStyle>
            <a:lvl1pPr marL="0" indent="0">
              <a:buNone/>
              <a:defRPr lang="en-US" sz="1800" b="1" spc="80" baseline="0" dirty="0">
                <a:solidFill>
                  <a:schemeClr val="tx2"/>
                </a:solidFill>
              </a:defRPr>
            </a:lvl1pPr>
          </a:lstStyle>
          <a:p>
            <a:pPr marL="342900" lvl="0" indent="-342900"/>
            <a:r>
              <a:rPr lang="en-US" dirty="0"/>
              <a:t>Edit Master text styles</a:t>
            </a:r>
          </a:p>
        </p:txBody>
      </p:sp>
    </p:spTree>
    <p:extLst>
      <p:ext uri="{BB962C8B-B14F-4D97-AF65-F5344CB8AC3E}">
        <p14:creationId xmlns:p14="http://schemas.microsoft.com/office/powerpoint/2010/main" val="2355803194"/>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Standard Text_Sub 2 column o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0" y="1535113"/>
            <a:ext cx="5386917" cy="639762"/>
          </a:xfrm>
        </p:spPr>
        <p:txBody>
          <a:bodyPr anchor="b">
            <a:noAutofit/>
          </a:bodyPr>
          <a:lstStyle>
            <a:lvl1pPr marL="0" indent="0">
              <a:buNone/>
              <a:defRPr sz="1800" b="1" spc="8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535113"/>
            <a:ext cx="5389033" cy="639762"/>
          </a:xfrm>
        </p:spPr>
        <p:txBody>
          <a:bodyPr anchor="b">
            <a:noAutofit/>
          </a:bodyPr>
          <a:lstStyle>
            <a:lvl1pPr marL="0" indent="0">
              <a:buNone/>
              <a:defRPr sz="1800" b="1" spc="8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87430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Standard Text_side by 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chemeClr val="tx2"/>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834444"/>
            <a:ext cx="4011084" cy="42917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6" name="Straight Connector 5">
            <a:extLst>
              <a:ext uri="{FF2B5EF4-FFF2-40B4-BE49-F238E27FC236}">
                <a16:creationId xmlns:a16="http://schemas.microsoft.com/office/drawing/2014/main" xmlns="" id="{6A872E57-F373-4BEE-A21B-EB27EC5260B4}"/>
              </a:ext>
            </a:extLst>
          </p:cNvPr>
          <p:cNvCxnSpPr/>
          <p:nvPr userDrawn="1"/>
        </p:nvCxnSpPr>
        <p:spPr>
          <a:xfrm>
            <a:off x="609601" y="1619956"/>
            <a:ext cx="4011084"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307220"/>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98421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3947246-104E-4197-AE61-5122D415DD34}"/>
              </a:ext>
            </a:extLst>
          </p:cNvPr>
          <p:cNvSpPr/>
          <p:nvPr userDrawn="1"/>
        </p:nvSpPr>
        <p:spPr>
          <a:xfrm rot="10800000">
            <a:off x="191911" y="532687"/>
            <a:ext cx="11830756" cy="6316133"/>
          </a:xfrm>
          <a:prstGeom prst="rect">
            <a:avLst/>
          </a:prstGeom>
          <a:gradFill flip="none" rotWithShape="1">
            <a:gsLst>
              <a:gs pos="0">
                <a:schemeClr val="tx1">
                  <a:alpha val="80000"/>
                </a:schemeClr>
              </a:gs>
              <a:gs pos="100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7">
            <a:extLst>
              <a:ext uri="{FF2B5EF4-FFF2-40B4-BE49-F238E27FC236}">
                <a16:creationId xmlns:a16="http://schemas.microsoft.com/office/drawing/2014/main" xmlns="" id="{B7D7B51D-0A1C-46BA-829F-17AEB46DEFE4}"/>
              </a:ext>
            </a:extLst>
          </p:cNvPr>
          <p:cNvSpPr>
            <a:spLocks noGrp="1"/>
          </p:cNvSpPr>
          <p:nvPr>
            <p:ph type="body" sz="quarter" idx="10" hasCustomPrompt="1"/>
          </p:nvPr>
        </p:nvSpPr>
        <p:spPr>
          <a:xfrm>
            <a:off x="600525" y="4924900"/>
            <a:ext cx="7412373" cy="449164"/>
          </a:xfrm>
        </p:spPr>
        <p:txBody>
          <a:bodyPr anchor="t">
            <a:noAutofit/>
          </a:bodyPr>
          <a:lstStyle>
            <a:lvl1pPr marL="0" indent="0" algn="l">
              <a:buNone/>
              <a:defRPr sz="2400" b="0" spc="300" baseline="0">
                <a:solidFill>
                  <a:schemeClr val="bg1"/>
                </a:solidFill>
              </a:defRPr>
            </a:lvl1pPr>
          </a:lstStyle>
          <a:p>
            <a:pPr lvl="0"/>
            <a:r>
              <a:rPr lang="en-US" dirty="0"/>
              <a:t>Subtitle</a:t>
            </a:r>
          </a:p>
        </p:txBody>
      </p:sp>
      <p:sp>
        <p:nvSpPr>
          <p:cNvPr id="12" name="Text Placeholder 16">
            <a:extLst>
              <a:ext uri="{FF2B5EF4-FFF2-40B4-BE49-F238E27FC236}">
                <a16:creationId xmlns:a16="http://schemas.microsoft.com/office/drawing/2014/main" xmlns="" id="{1562B8C9-703D-42D2-A6BE-26916DB75E7C}"/>
              </a:ext>
            </a:extLst>
          </p:cNvPr>
          <p:cNvSpPr>
            <a:spLocks noGrp="1"/>
          </p:cNvSpPr>
          <p:nvPr>
            <p:ph type="body" sz="quarter" idx="11" hasCustomPrompt="1"/>
          </p:nvPr>
        </p:nvSpPr>
        <p:spPr>
          <a:xfrm>
            <a:off x="600524" y="3724770"/>
            <a:ext cx="7412373" cy="1122716"/>
          </a:xfrm>
        </p:spPr>
        <p:txBody>
          <a:bodyPr anchor="b"/>
          <a:lstStyle>
            <a:lvl1pPr marL="0" indent="0" algn="l">
              <a:buNone/>
              <a:defRPr sz="3600" b="0" spc="300">
                <a:solidFill>
                  <a:schemeClr val="bg1"/>
                </a:solidFill>
              </a:defRPr>
            </a:lvl1pPr>
          </a:lstStyle>
          <a:p>
            <a:pPr lvl="0"/>
            <a:r>
              <a:rPr lang="en-US" dirty="0"/>
              <a:t>SECTION BREAKER</a:t>
            </a:r>
          </a:p>
        </p:txBody>
      </p:sp>
      <p:sp>
        <p:nvSpPr>
          <p:cNvPr id="7" name="Rectangle 6">
            <a:extLst>
              <a:ext uri="{FF2B5EF4-FFF2-40B4-BE49-F238E27FC236}">
                <a16:creationId xmlns:a16="http://schemas.microsoft.com/office/drawing/2014/main" xmlns="" id="{19D2DDD9-B408-47EF-97DF-D148B8F73F91}"/>
              </a:ext>
            </a:extLst>
          </p:cNvPr>
          <p:cNvSpPr/>
          <p:nvPr userDrawn="1"/>
        </p:nvSpPr>
        <p:spPr>
          <a:xfrm>
            <a:off x="191911" y="174978"/>
            <a:ext cx="11830756" cy="64988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97FBA902-C1BA-4D8D-994A-389EA8EB4F7D}"/>
              </a:ext>
            </a:extLst>
          </p:cNvPr>
          <p:cNvSpPr/>
          <p:nvPr userDrawn="1"/>
        </p:nvSpPr>
        <p:spPr>
          <a:xfrm>
            <a:off x="191911" y="3724770"/>
            <a:ext cx="282222" cy="1868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362DA8EC-7B24-4CFE-8E51-D51E572E59F7}"/>
              </a:ext>
            </a:extLst>
          </p:cNvPr>
          <p:cNvPicPr>
            <a:picLocks noChangeAspect="1"/>
          </p:cNvPicPr>
          <p:nvPr userDrawn="1"/>
        </p:nvPicPr>
        <p:blipFill>
          <a:blip r:embed="rId3"/>
          <a:stretch>
            <a:fillRect/>
          </a:stretch>
        </p:blipFill>
        <p:spPr>
          <a:xfrm>
            <a:off x="7366652" y="273380"/>
            <a:ext cx="4743051" cy="1524193"/>
          </a:xfrm>
          <a:prstGeom prst="rect">
            <a:avLst/>
          </a:prstGeom>
        </p:spPr>
      </p:pic>
      <p:sp>
        <p:nvSpPr>
          <p:cNvPr id="8" name="Rectangle 7">
            <a:extLst>
              <a:ext uri="{FF2B5EF4-FFF2-40B4-BE49-F238E27FC236}">
                <a16:creationId xmlns:a16="http://schemas.microsoft.com/office/drawing/2014/main" xmlns="" id="{0EF65F50-CDF4-41D5-ACA8-75DB25369084}"/>
              </a:ext>
            </a:extLst>
          </p:cNvPr>
          <p:cNvSpPr/>
          <p:nvPr userDrawn="1"/>
        </p:nvSpPr>
        <p:spPr>
          <a:xfrm>
            <a:off x="609600" y="6140648"/>
            <a:ext cx="2056327" cy="369332"/>
          </a:xfrm>
          <a:prstGeom prst="rect">
            <a:avLst/>
          </a:prstGeom>
        </p:spPr>
        <p:txBody>
          <a:bodyPr wrap="square">
            <a:spAutoFit/>
          </a:bodyPr>
          <a:lstStyle/>
          <a:p>
            <a:r>
              <a:rPr lang="en-US" b="1" spc="-100" dirty="0">
                <a:solidFill>
                  <a:srgbClr val="F6921E"/>
                </a:solidFill>
                <a:latin typeface="+mj-lt"/>
                <a:ea typeface="Franklin Gothic Demi" charset="0"/>
                <a:cs typeface="Franklin Gothic Demi" charset="0"/>
              </a:rPr>
              <a:t>RoadResource.org</a:t>
            </a:r>
            <a:endParaRPr lang="en-US"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3677485455"/>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443D4507-7A14-4D1D-B2BC-2F429E6693B6}"/>
              </a:ext>
            </a:extLst>
          </p:cNvPr>
          <p:cNvSpPr/>
          <p:nvPr userDrawn="1"/>
        </p:nvSpPr>
        <p:spPr>
          <a:xfrm>
            <a:off x="0" y="-8368"/>
            <a:ext cx="12192001" cy="685799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xmlns="" id="{A4D9670D-0D20-446D-8548-C9ABC1950BFD}"/>
              </a:ext>
            </a:extLst>
          </p:cNvPr>
          <p:cNvGrpSpPr/>
          <p:nvPr userDrawn="1"/>
        </p:nvGrpSpPr>
        <p:grpSpPr>
          <a:xfrm>
            <a:off x="0" y="-8369"/>
            <a:ext cx="12192000" cy="6866369"/>
            <a:chOff x="0" y="-8369"/>
            <a:chExt cx="12192000" cy="6866369"/>
          </a:xfrm>
          <a:solidFill>
            <a:schemeClr val="bg1"/>
          </a:solidFill>
        </p:grpSpPr>
        <p:sp>
          <p:nvSpPr>
            <p:cNvPr id="36" name="Rectangle 35">
              <a:extLst>
                <a:ext uri="{FF2B5EF4-FFF2-40B4-BE49-F238E27FC236}">
                  <a16:creationId xmlns:a16="http://schemas.microsoft.com/office/drawing/2014/main" xmlns="" id="{4717DF8E-CA0C-4274-A67B-5381E6532CE1}"/>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37" name="Rectangle 36">
              <a:extLst>
                <a:ext uri="{FF2B5EF4-FFF2-40B4-BE49-F238E27FC236}">
                  <a16:creationId xmlns:a16="http://schemas.microsoft.com/office/drawing/2014/main" xmlns="" id="{F065B5E4-6873-4C20-BCA0-004E5198010C}"/>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38" name="Rectangle 37">
              <a:extLst>
                <a:ext uri="{FF2B5EF4-FFF2-40B4-BE49-F238E27FC236}">
                  <a16:creationId xmlns:a16="http://schemas.microsoft.com/office/drawing/2014/main" xmlns="" id="{7DBAFE51-E513-4A10-B466-F1A45B21F362}"/>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39" name="Rectangle 38">
              <a:extLst>
                <a:ext uri="{FF2B5EF4-FFF2-40B4-BE49-F238E27FC236}">
                  <a16:creationId xmlns:a16="http://schemas.microsoft.com/office/drawing/2014/main" xmlns="" id="{14DB0130-2510-411A-8445-A96A85A85B85}"/>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sp>
        <p:nvSpPr>
          <p:cNvPr id="28" name="Rectangle: Top Corners Rounded 27">
            <a:extLst>
              <a:ext uri="{FF2B5EF4-FFF2-40B4-BE49-F238E27FC236}">
                <a16:creationId xmlns:a16="http://schemas.microsoft.com/office/drawing/2014/main" xmlns="" id="{664CDF87-6B75-4210-8DE7-1C3BB0DC6C8F}"/>
              </a:ext>
            </a:extLst>
          </p:cNvPr>
          <p:cNvSpPr/>
          <p:nvPr userDrawn="1"/>
        </p:nvSpPr>
        <p:spPr>
          <a:xfrm rot="5400000">
            <a:off x="-968806" y="4234523"/>
            <a:ext cx="2468192" cy="530576"/>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 Placeholder 24">
            <a:extLst>
              <a:ext uri="{FF2B5EF4-FFF2-40B4-BE49-F238E27FC236}">
                <a16:creationId xmlns:a16="http://schemas.microsoft.com/office/drawing/2014/main" xmlns="" id="{48EF252B-A601-48EE-B486-5B102CF2F4CD}"/>
              </a:ext>
            </a:extLst>
          </p:cNvPr>
          <p:cNvSpPr>
            <a:spLocks noGrp="1"/>
          </p:cNvSpPr>
          <p:nvPr>
            <p:ph type="body" sz="quarter" idx="10" hasCustomPrompt="1"/>
          </p:nvPr>
        </p:nvSpPr>
        <p:spPr>
          <a:xfrm>
            <a:off x="841624" y="3527052"/>
            <a:ext cx="9363532" cy="972758"/>
          </a:xfrm>
        </p:spPr>
        <p:txBody>
          <a:bodyPr anchor="b">
            <a:noAutofit/>
          </a:bodyPr>
          <a:lstStyle>
            <a:lvl1pPr marL="0" indent="0" algn="l" defTabSz="457200" rtl="0" eaLnBrk="1" latinLnBrk="0" hangingPunct="1">
              <a:lnSpc>
                <a:spcPct val="90000"/>
              </a:lnSpc>
              <a:spcBef>
                <a:spcPts val="0"/>
              </a:spcBef>
              <a:buNone/>
              <a:defRPr lang="en-US" sz="3600" b="0" kern="1200" spc="300" dirty="0">
                <a:solidFill>
                  <a:schemeClr val="bg1"/>
                </a:solidFill>
                <a:latin typeface="+mj-lt"/>
                <a:ea typeface="+mn-ea"/>
                <a:cs typeface="Times New Roman" panose="02020603050405020304" pitchFamily="18" charset="0"/>
              </a:defRPr>
            </a:lvl1pPr>
            <a:lvl2pPr marL="457200" indent="0">
              <a:buNone/>
              <a:defRPr/>
            </a:lvl2pPr>
          </a:lstStyle>
          <a:p>
            <a:pPr marL="0" lvl="0" indent="0" algn="l" defTabSz="457200" rtl="0" eaLnBrk="1" latinLnBrk="0" hangingPunct="1">
              <a:spcBef>
                <a:spcPct val="20000"/>
              </a:spcBef>
              <a:buClr>
                <a:schemeClr val="tx2"/>
              </a:buClr>
              <a:buFont typeface="Arial"/>
              <a:buNone/>
            </a:pPr>
            <a:r>
              <a:rPr lang="en-US" dirty="0"/>
              <a:t>DIVIDER/PRESENTER TITLE PAGE</a:t>
            </a:r>
          </a:p>
        </p:txBody>
      </p:sp>
      <p:sp>
        <p:nvSpPr>
          <p:cNvPr id="30" name="Text Placeholder 26">
            <a:extLst>
              <a:ext uri="{FF2B5EF4-FFF2-40B4-BE49-F238E27FC236}">
                <a16:creationId xmlns:a16="http://schemas.microsoft.com/office/drawing/2014/main" xmlns="" id="{9D28320A-5595-4188-8A96-CCC169CCECAB}"/>
              </a:ext>
            </a:extLst>
          </p:cNvPr>
          <p:cNvSpPr>
            <a:spLocks noGrp="1"/>
          </p:cNvSpPr>
          <p:nvPr>
            <p:ph type="body" sz="quarter" idx="11" hasCustomPrompt="1"/>
          </p:nvPr>
        </p:nvSpPr>
        <p:spPr>
          <a:xfrm>
            <a:off x="841624" y="4632358"/>
            <a:ext cx="5926055" cy="972758"/>
          </a:xfrm>
        </p:spPr>
        <p:txBody>
          <a:bodyPr>
            <a:normAutofit/>
          </a:bodyPr>
          <a:lstStyle>
            <a:lvl1pPr marL="0" indent="0" algn="l" defTabSz="457200" rtl="0" eaLnBrk="1" latinLnBrk="0" hangingPunct="1">
              <a:lnSpc>
                <a:spcPct val="90000"/>
              </a:lnSpc>
              <a:spcBef>
                <a:spcPts val="0"/>
              </a:spcBef>
              <a:buNone/>
              <a:defRPr lang="en-US" sz="2400" b="0" kern="1200" spc="300" baseline="0" dirty="0">
                <a:solidFill>
                  <a:schemeClr val="bg1"/>
                </a:solidFill>
                <a:latin typeface="+mj-lt"/>
                <a:ea typeface="+mn-ea"/>
                <a:cs typeface="Times New Roman" panose="02020603050405020304" pitchFamily="18" charset="0"/>
              </a:defRPr>
            </a:lvl1pPr>
          </a:lstStyle>
          <a:p>
            <a:pPr marL="0" lvl="0" indent="0" algn="l" defTabSz="457200" rtl="0" eaLnBrk="1" latinLnBrk="0" hangingPunct="1">
              <a:spcBef>
                <a:spcPct val="20000"/>
              </a:spcBef>
              <a:buClr>
                <a:schemeClr val="tx2"/>
              </a:buClr>
              <a:buFont typeface="Arial"/>
              <a:buNone/>
            </a:pPr>
            <a:r>
              <a:rPr lang="en-US" dirty="0"/>
              <a:t>Subtitle</a:t>
            </a:r>
          </a:p>
        </p:txBody>
      </p:sp>
      <p:pic>
        <p:nvPicPr>
          <p:cNvPr id="3" name="Picture 2">
            <a:extLst>
              <a:ext uri="{FF2B5EF4-FFF2-40B4-BE49-F238E27FC236}">
                <a16:creationId xmlns:a16="http://schemas.microsoft.com/office/drawing/2014/main" xmlns="" id="{D56FD7A5-3E97-4BF8-940C-D81F18560A4B}"/>
              </a:ext>
            </a:extLst>
          </p:cNvPr>
          <p:cNvPicPr>
            <a:picLocks noChangeAspect="1"/>
          </p:cNvPicPr>
          <p:nvPr userDrawn="1"/>
        </p:nvPicPr>
        <p:blipFill>
          <a:blip r:embed="rId2"/>
          <a:stretch>
            <a:fillRect/>
          </a:stretch>
        </p:blipFill>
        <p:spPr>
          <a:xfrm>
            <a:off x="530577" y="351769"/>
            <a:ext cx="5096880" cy="1637897"/>
          </a:xfrm>
          <a:prstGeom prst="rect">
            <a:avLst/>
          </a:prstGeom>
        </p:spPr>
      </p:pic>
      <p:sp>
        <p:nvSpPr>
          <p:cNvPr id="13" name="Rectangle 12">
            <a:extLst>
              <a:ext uri="{FF2B5EF4-FFF2-40B4-BE49-F238E27FC236}">
                <a16:creationId xmlns:a16="http://schemas.microsoft.com/office/drawing/2014/main" xmlns="" id="{7F2962C1-09D6-4BD9-8CE2-0A06C5430951}"/>
              </a:ext>
            </a:extLst>
          </p:cNvPr>
          <p:cNvSpPr/>
          <p:nvPr userDrawn="1"/>
        </p:nvSpPr>
        <p:spPr>
          <a:xfrm>
            <a:off x="79022" y="2332850"/>
            <a:ext cx="451556" cy="3042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1026275"/>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 Color Option">
    <p:spTree>
      <p:nvGrpSpPr>
        <p:cNvPr id="1" name=""/>
        <p:cNvGrpSpPr/>
        <p:nvPr/>
      </p:nvGrpSpPr>
      <p:grpSpPr>
        <a:xfrm>
          <a:off x="0" y="0"/>
          <a:ext cx="0" cy="0"/>
          <a:chOff x="0" y="0"/>
          <a:chExt cx="0" cy="0"/>
        </a:xfrm>
      </p:grpSpPr>
      <p:sp>
        <p:nvSpPr>
          <p:cNvPr id="2" name="Rectangle 1"/>
          <p:cNvSpPr/>
          <p:nvPr userDrawn="1"/>
        </p:nvSpPr>
        <p:spPr>
          <a:xfrm>
            <a:off x="0" y="-8368"/>
            <a:ext cx="12192001" cy="685799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lvl1pPr algn="ctr">
              <a:defRPr>
                <a:solidFill>
                  <a:schemeClr val="bg1"/>
                </a:solidFill>
              </a:defRPr>
            </a:lvl1pPr>
          </a:lstStyle>
          <a:p>
            <a:r>
              <a:rPr lang="en-US" dirty="0"/>
              <a:t>Click to edit Master title style</a:t>
            </a:r>
          </a:p>
        </p:txBody>
      </p:sp>
      <p:sp>
        <p:nvSpPr>
          <p:cNvPr id="7" name="TextBox 6"/>
          <p:cNvSpPr txBox="1"/>
          <p:nvPr userDrawn="1"/>
        </p:nvSpPr>
        <p:spPr>
          <a:xfrm>
            <a:off x="156909" y="6336746"/>
            <a:ext cx="706055" cy="261610"/>
          </a:xfrm>
          <a:prstGeom prst="rect">
            <a:avLst/>
          </a:prstGeom>
          <a:noFill/>
        </p:spPr>
        <p:txBody>
          <a:bodyPr wrap="square" rtlCol="0">
            <a:spAutoFit/>
          </a:bodyPr>
          <a:lstStyle/>
          <a:p>
            <a:fld id="{8BA006BB-14D4-4AE1-832B-7799466D1D52}" type="slidenum">
              <a:rPr lang="en-US" sz="1050" b="1" smtClean="0">
                <a:solidFill>
                  <a:schemeClr val="bg1"/>
                </a:solidFill>
              </a:rPr>
              <a:t>‹#›</a:t>
            </a:fld>
            <a:endParaRPr lang="en-US" sz="1050" b="1" dirty="0">
              <a:solidFill>
                <a:schemeClr val="bg1"/>
              </a:solidFill>
            </a:endParaRPr>
          </a:p>
        </p:txBody>
      </p:sp>
      <p:grpSp>
        <p:nvGrpSpPr>
          <p:cNvPr id="8" name="Group 7">
            <a:extLst>
              <a:ext uri="{FF2B5EF4-FFF2-40B4-BE49-F238E27FC236}">
                <a16:creationId xmlns:a16="http://schemas.microsoft.com/office/drawing/2014/main" xmlns="" id="{A7E5BE9A-6ED6-46DC-A3CD-9C48FB4E321F}"/>
              </a:ext>
            </a:extLst>
          </p:cNvPr>
          <p:cNvGrpSpPr/>
          <p:nvPr userDrawn="1"/>
        </p:nvGrpSpPr>
        <p:grpSpPr>
          <a:xfrm>
            <a:off x="0" y="-8369"/>
            <a:ext cx="12192000" cy="6866369"/>
            <a:chOff x="0" y="-8369"/>
            <a:chExt cx="12192000" cy="6866369"/>
          </a:xfrm>
          <a:solidFill>
            <a:schemeClr val="bg1"/>
          </a:solidFill>
        </p:grpSpPr>
        <p:sp>
          <p:nvSpPr>
            <p:cNvPr id="9" name="Rectangle 8">
              <a:extLst>
                <a:ext uri="{FF2B5EF4-FFF2-40B4-BE49-F238E27FC236}">
                  <a16:creationId xmlns:a16="http://schemas.microsoft.com/office/drawing/2014/main" xmlns="" id="{FD37AC85-C3FD-4B61-9A8A-353E869734DD}"/>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0" name="Rectangle 9">
              <a:extLst>
                <a:ext uri="{FF2B5EF4-FFF2-40B4-BE49-F238E27FC236}">
                  <a16:creationId xmlns:a16="http://schemas.microsoft.com/office/drawing/2014/main" xmlns="" id="{34208E8D-A912-4E1D-88E9-07DFF84FFFC8}"/>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1" name="Rectangle 10">
              <a:extLst>
                <a:ext uri="{FF2B5EF4-FFF2-40B4-BE49-F238E27FC236}">
                  <a16:creationId xmlns:a16="http://schemas.microsoft.com/office/drawing/2014/main" xmlns="" id="{76015E92-868B-4C28-BCBB-B7AA9A5C6654}"/>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397D076E-0E6E-46CD-8FF6-A9F7AD8A41D5}"/>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4" name="Picture 13">
            <a:extLst>
              <a:ext uri="{FF2B5EF4-FFF2-40B4-BE49-F238E27FC236}">
                <a16:creationId xmlns:a16="http://schemas.microsoft.com/office/drawing/2014/main" xmlns="" id="{411FA10B-5D89-46DA-BFD5-FB54A4501049}"/>
              </a:ext>
            </a:extLst>
          </p:cNvPr>
          <p:cNvPicPr>
            <a:picLocks noChangeAspect="1"/>
          </p:cNvPicPr>
          <p:nvPr userDrawn="1"/>
        </p:nvPicPr>
        <p:blipFill>
          <a:blip r:embed="rId2"/>
          <a:stretch>
            <a:fillRect/>
          </a:stretch>
        </p:blipFill>
        <p:spPr>
          <a:xfrm>
            <a:off x="9471057" y="5856993"/>
            <a:ext cx="2570473" cy="826029"/>
          </a:xfrm>
          <a:prstGeom prst="rect">
            <a:avLst/>
          </a:prstGeom>
        </p:spPr>
      </p:pic>
      <p:sp>
        <p:nvSpPr>
          <p:cNvPr id="13" name="Rectangle 12">
            <a:extLst>
              <a:ext uri="{FF2B5EF4-FFF2-40B4-BE49-F238E27FC236}">
                <a16:creationId xmlns:a16="http://schemas.microsoft.com/office/drawing/2014/main" xmlns="" id="{12DFF005-5519-4BED-8380-E0313533CCA2}"/>
              </a:ext>
            </a:extLst>
          </p:cNvPr>
          <p:cNvSpPr/>
          <p:nvPr userDrawn="1"/>
        </p:nvSpPr>
        <p:spPr>
          <a:xfrm>
            <a:off x="503497" y="6270007"/>
            <a:ext cx="2056327" cy="369332"/>
          </a:xfrm>
          <a:prstGeom prst="rect">
            <a:avLst/>
          </a:prstGeom>
        </p:spPr>
        <p:txBody>
          <a:bodyPr wrap="square">
            <a:spAutoFit/>
          </a:bodyPr>
          <a:lstStyle/>
          <a:p>
            <a:r>
              <a:rPr lang="en-US" b="1" spc="-100" dirty="0">
                <a:solidFill>
                  <a:schemeClr val="bg1"/>
                </a:solidFill>
                <a:latin typeface="+mj-lt"/>
                <a:ea typeface="Franklin Gothic Demi" charset="0"/>
                <a:cs typeface="Franklin Gothic Demi" charset="0"/>
              </a:rPr>
              <a:t>RoadResource.org</a:t>
            </a:r>
            <a:endParaRPr lang="en-US"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3859809769"/>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Full Color Option">
    <p:spTree>
      <p:nvGrpSpPr>
        <p:cNvPr id="1" name=""/>
        <p:cNvGrpSpPr/>
        <p:nvPr/>
      </p:nvGrpSpPr>
      <p:grpSpPr>
        <a:xfrm>
          <a:off x="0" y="0"/>
          <a:ext cx="0" cy="0"/>
          <a:chOff x="0" y="0"/>
          <a:chExt cx="0" cy="0"/>
        </a:xfrm>
      </p:grpSpPr>
      <p:sp>
        <p:nvSpPr>
          <p:cNvPr id="2" name="Rectangle 1"/>
          <p:cNvSpPr/>
          <p:nvPr userDrawn="1"/>
        </p:nvSpPr>
        <p:spPr>
          <a:xfrm>
            <a:off x="0" y="-8368"/>
            <a:ext cx="12192001" cy="6857999"/>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lvl1pPr algn="ctr">
              <a:defRPr>
                <a:solidFill>
                  <a:schemeClr val="bg1"/>
                </a:solidFill>
              </a:defRPr>
            </a:lvl1pPr>
          </a:lstStyle>
          <a:p>
            <a:r>
              <a:rPr lang="en-US" dirty="0"/>
              <a:t>Click to edit Master title style</a:t>
            </a:r>
          </a:p>
        </p:txBody>
      </p:sp>
      <p:grpSp>
        <p:nvGrpSpPr>
          <p:cNvPr id="8" name="Group 7">
            <a:extLst>
              <a:ext uri="{FF2B5EF4-FFF2-40B4-BE49-F238E27FC236}">
                <a16:creationId xmlns:a16="http://schemas.microsoft.com/office/drawing/2014/main" xmlns="" id="{A7E5BE9A-6ED6-46DC-A3CD-9C48FB4E321F}"/>
              </a:ext>
            </a:extLst>
          </p:cNvPr>
          <p:cNvGrpSpPr/>
          <p:nvPr userDrawn="1"/>
        </p:nvGrpSpPr>
        <p:grpSpPr>
          <a:xfrm>
            <a:off x="0" y="-8369"/>
            <a:ext cx="12192000" cy="6866369"/>
            <a:chOff x="0" y="-8369"/>
            <a:chExt cx="12192000" cy="6866369"/>
          </a:xfrm>
          <a:solidFill>
            <a:schemeClr val="bg1"/>
          </a:solidFill>
        </p:grpSpPr>
        <p:sp>
          <p:nvSpPr>
            <p:cNvPr id="9" name="Rectangle 8">
              <a:extLst>
                <a:ext uri="{FF2B5EF4-FFF2-40B4-BE49-F238E27FC236}">
                  <a16:creationId xmlns:a16="http://schemas.microsoft.com/office/drawing/2014/main" xmlns="" id="{FD37AC85-C3FD-4B61-9A8A-353E869734DD}"/>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0" name="Rectangle 9">
              <a:extLst>
                <a:ext uri="{FF2B5EF4-FFF2-40B4-BE49-F238E27FC236}">
                  <a16:creationId xmlns:a16="http://schemas.microsoft.com/office/drawing/2014/main" xmlns="" id="{34208E8D-A912-4E1D-88E9-07DFF84FFFC8}"/>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1" name="Rectangle 10">
              <a:extLst>
                <a:ext uri="{FF2B5EF4-FFF2-40B4-BE49-F238E27FC236}">
                  <a16:creationId xmlns:a16="http://schemas.microsoft.com/office/drawing/2014/main" xmlns="" id="{76015E92-868B-4C28-BCBB-B7AA9A5C6654}"/>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397D076E-0E6E-46CD-8FF6-A9F7AD8A41D5}"/>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sp>
        <p:nvSpPr>
          <p:cNvPr id="13" name="TextBox 12">
            <a:extLst>
              <a:ext uri="{FF2B5EF4-FFF2-40B4-BE49-F238E27FC236}">
                <a16:creationId xmlns:a16="http://schemas.microsoft.com/office/drawing/2014/main" xmlns="" id="{88D597A4-FB0B-4123-B41F-7D806EB7A85A}"/>
              </a:ext>
            </a:extLst>
          </p:cNvPr>
          <p:cNvSpPr txBox="1"/>
          <p:nvPr userDrawn="1"/>
        </p:nvSpPr>
        <p:spPr>
          <a:xfrm>
            <a:off x="156909" y="6336746"/>
            <a:ext cx="706055" cy="261610"/>
          </a:xfrm>
          <a:prstGeom prst="rect">
            <a:avLst/>
          </a:prstGeom>
          <a:noFill/>
        </p:spPr>
        <p:txBody>
          <a:bodyPr wrap="square" rtlCol="0">
            <a:spAutoFit/>
          </a:bodyPr>
          <a:lstStyle/>
          <a:p>
            <a:fld id="{8BA006BB-14D4-4AE1-832B-7799466D1D52}" type="slidenum">
              <a:rPr lang="en-US" sz="1050" b="1" smtClean="0">
                <a:solidFill>
                  <a:schemeClr val="bg1"/>
                </a:solidFill>
              </a:rPr>
              <a:t>‹#›</a:t>
            </a:fld>
            <a:endParaRPr lang="en-US" sz="1050" b="1" dirty="0">
              <a:solidFill>
                <a:schemeClr val="bg1"/>
              </a:solidFill>
            </a:endParaRPr>
          </a:p>
        </p:txBody>
      </p:sp>
      <p:pic>
        <p:nvPicPr>
          <p:cNvPr id="15" name="Picture 14">
            <a:extLst>
              <a:ext uri="{FF2B5EF4-FFF2-40B4-BE49-F238E27FC236}">
                <a16:creationId xmlns:a16="http://schemas.microsoft.com/office/drawing/2014/main" xmlns="" id="{C6EEA229-E9C0-4D4E-ADB4-C477F7ADAB9F}"/>
              </a:ext>
            </a:extLst>
          </p:cNvPr>
          <p:cNvPicPr>
            <a:picLocks noChangeAspect="1"/>
          </p:cNvPicPr>
          <p:nvPr userDrawn="1"/>
        </p:nvPicPr>
        <p:blipFill>
          <a:blip r:embed="rId2"/>
          <a:stretch>
            <a:fillRect/>
          </a:stretch>
        </p:blipFill>
        <p:spPr>
          <a:xfrm>
            <a:off x="9471057" y="5856993"/>
            <a:ext cx="2570473" cy="826029"/>
          </a:xfrm>
          <a:prstGeom prst="rect">
            <a:avLst/>
          </a:prstGeom>
        </p:spPr>
      </p:pic>
      <p:sp>
        <p:nvSpPr>
          <p:cNvPr id="16" name="Rectangle 15">
            <a:extLst>
              <a:ext uri="{FF2B5EF4-FFF2-40B4-BE49-F238E27FC236}">
                <a16:creationId xmlns:a16="http://schemas.microsoft.com/office/drawing/2014/main" xmlns="" id="{43CFFB2B-4C76-441C-87EE-D16CB3C76D16}"/>
              </a:ext>
            </a:extLst>
          </p:cNvPr>
          <p:cNvSpPr/>
          <p:nvPr userDrawn="1"/>
        </p:nvSpPr>
        <p:spPr>
          <a:xfrm>
            <a:off x="503497" y="6270007"/>
            <a:ext cx="2056327" cy="369332"/>
          </a:xfrm>
          <a:prstGeom prst="rect">
            <a:avLst/>
          </a:prstGeom>
        </p:spPr>
        <p:txBody>
          <a:bodyPr wrap="square">
            <a:spAutoFit/>
          </a:bodyPr>
          <a:lstStyle/>
          <a:p>
            <a:r>
              <a:rPr lang="en-US" b="1" spc="-100" dirty="0">
                <a:solidFill>
                  <a:schemeClr val="bg1"/>
                </a:solidFill>
                <a:latin typeface="+mj-lt"/>
                <a:ea typeface="Franklin Gothic Demi" charset="0"/>
                <a:cs typeface="Franklin Gothic Demi" charset="0"/>
              </a:rPr>
              <a:t>RoadResource.org</a:t>
            </a:r>
            <a:endParaRPr lang="en-US"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309695477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Full Color Option">
    <p:spTree>
      <p:nvGrpSpPr>
        <p:cNvPr id="1" name=""/>
        <p:cNvGrpSpPr/>
        <p:nvPr/>
      </p:nvGrpSpPr>
      <p:grpSpPr>
        <a:xfrm>
          <a:off x="0" y="0"/>
          <a:ext cx="0" cy="0"/>
          <a:chOff x="0" y="0"/>
          <a:chExt cx="0" cy="0"/>
        </a:xfrm>
      </p:grpSpPr>
      <p:sp>
        <p:nvSpPr>
          <p:cNvPr id="2" name="Rectangle 1"/>
          <p:cNvSpPr/>
          <p:nvPr userDrawn="1"/>
        </p:nvSpPr>
        <p:spPr>
          <a:xfrm>
            <a:off x="0" y="-8368"/>
            <a:ext cx="12192001" cy="685799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lvl1pPr algn="ctr">
              <a:defRPr>
                <a:solidFill>
                  <a:schemeClr val="bg1"/>
                </a:solidFill>
              </a:defRPr>
            </a:lvl1pPr>
          </a:lstStyle>
          <a:p>
            <a:r>
              <a:rPr lang="en-US" dirty="0"/>
              <a:t>Click to edit Master title style</a:t>
            </a:r>
          </a:p>
        </p:txBody>
      </p:sp>
      <p:grpSp>
        <p:nvGrpSpPr>
          <p:cNvPr id="8" name="Group 7">
            <a:extLst>
              <a:ext uri="{FF2B5EF4-FFF2-40B4-BE49-F238E27FC236}">
                <a16:creationId xmlns:a16="http://schemas.microsoft.com/office/drawing/2014/main" xmlns="" id="{A7E5BE9A-6ED6-46DC-A3CD-9C48FB4E321F}"/>
              </a:ext>
            </a:extLst>
          </p:cNvPr>
          <p:cNvGrpSpPr/>
          <p:nvPr userDrawn="1"/>
        </p:nvGrpSpPr>
        <p:grpSpPr>
          <a:xfrm>
            <a:off x="0" y="-8369"/>
            <a:ext cx="12192000" cy="6866369"/>
            <a:chOff x="0" y="-8369"/>
            <a:chExt cx="12192000" cy="6866369"/>
          </a:xfrm>
          <a:solidFill>
            <a:schemeClr val="bg1"/>
          </a:solidFill>
        </p:grpSpPr>
        <p:sp>
          <p:nvSpPr>
            <p:cNvPr id="9" name="Rectangle 8">
              <a:extLst>
                <a:ext uri="{FF2B5EF4-FFF2-40B4-BE49-F238E27FC236}">
                  <a16:creationId xmlns:a16="http://schemas.microsoft.com/office/drawing/2014/main" xmlns="" id="{FD37AC85-C3FD-4B61-9A8A-353E869734DD}"/>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0" name="Rectangle 9">
              <a:extLst>
                <a:ext uri="{FF2B5EF4-FFF2-40B4-BE49-F238E27FC236}">
                  <a16:creationId xmlns:a16="http://schemas.microsoft.com/office/drawing/2014/main" xmlns="" id="{34208E8D-A912-4E1D-88E9-07DFF84FFFC8}"/>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1" name="Rectangle 10">
              <a:extLst>
                <a:ext uri="{FF2B5EF4-FFF2-40B4-BE49-F238E27FC236}">
                  <a16:creationId xmlns:a16="http://schemas.microsoft.com/office/drawing/2014/main" xmlns="" id="{76015E92-868B-4C28-BCBB-B7AA9A5C6654}"/>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397D076E-0E6E-46CD-8FF6-A9F7AD8A41D5}"/>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sp>
        <p:nvSpPr>
          <p:cNvPr id="13" name="TextBox 12">
            <a:extLst>
              <a:ext uri="{FF2B5EF4-FFF2-40B4-BE49-F238E27FC236}">
                <a16:creationId xmlns:a16="http://schemas.microsoft.com/office/drawing/2014/main" xmlns="" id="{D75440FA-8051-4A2E-8D7E-A20B186EFA85}"/>
              </a:ext>
            </a:extLst>
          </p:cNvPr>
          <p:cNvSpPr txBox="1"/>
          <p:nvPr userDrawn="1"/>
        </p:nvSpPr>
        <p:spPr>
          <a:xfrm>
            <a:off x="156909" y="6336746"/>
            <a:ext cx="706055" cy="261610"/>
          </a:xfrm>
          <a:prstGeom prst="rect">
            <a:avLst/>
          </a:prstGeom>
          <a:noFill/>
        </p:spPr>
        <p:txBody>
          <a:bodyPr wrap="square" rtlCol="0">
            <a:spAutoFit/>
          </a:bodyPr>
          <a:lstStyle/>
          <a:p>
            <a:fld id="{8BA006BB-14D4-4AE1-832B-7799466D1D52}" type="slidenum">
              <a:rPr lang="en-US" sz="1050" b="1" smtClean="0">
                <a:solidFill>
                  <a:schemeClr val="bg1"/>
                </a:solidFill>
              </a:rPr>
              <a:t>‹#›</a:t>
            </a:fld>
            <a:endParaRPr lang="en-US" sz="1050" b="1" dirty="0">
              <a:solidFill>
                <a:schemeClr val="bg1"/>
              </a:solidFill>
            </a:endParaRPr>
          </a:p>
        </p:txBody>
      </p:sp>
      <p:pic>
        <p:nvPicPr>
          <p:cNvPr id="14" name="Picture 13">
            <a:extLst>
              <a:ext uri="{FF2B5EF4-FFF2-40B4-BE49-F238E27FC236}">
                <a16:creationId xmlns:a16="http://schemas.microsoft.com/office/drawing/2014/main" xmlns="" id="{22CD11C1-5387-494D-810A-DFB9E772666E}"/>
              </a:ext>
            </a:extLst>
          </p:cNvPr>
          <p:cNvPicPr>
            <a:picLocks noChangeAspect="1"/>
          </p:cNvPicPr>
          <p:nvPr userDrawn="1"/>
        </p:nvPicPr>
        <p:blipFill>
          <a:blip r:embed="rId2"/>
          <a:stretch>
            <a:fillRect/>
          </a:stretch>
        </p:blipFill>
        <p:spPr>
          <a:xfrm>
            <a:off x="9471057" y="5856993"/>
            <a:ext cx="2570473" cy="826029"/>
          </a:xfrm>
          <a:prstGeom prst="rect">
            <a:avLst/>
          </a:prstGeom>
        </p:spPr>
      </p:pic>
      <p:sp>
        <p:nvSpPr>
          <p:cNvPr id="15" name="Rectangle 14">
            <a:extLst>
              <a:ext uri="{FF2B5EF4-FFF2-40B4-BE49-F238E27FC236}">
                <a16:creationId xmlns:a16="http://schemas.microsoft.com/office/drawing/2014/main" xmlns="" id="{90539F66-2B4E-4A27-A127-9C29198EBED4}"/>
              </a:ext>
            </a:extLst>
          </p:cNvPr>
          <p:cNvSpPr/>
          <p:nvPr userDrawn="1"/>
        </p:nvSpPr>
        <p:spPr>
          <a:xfrm>
            <a:off x="503497" y="6270007"/>
            <a:ext cx="2056327" cy="369332"/>
          </a:xfrm>
          <a:prstGeom prst="rect">
            <a:avLst/>
          </a:prstGeom>
        </p:spPr>
        <p:txBody>
          <a:bodyPr wrap="square">
            <a:spAutoFit/>
          </a:bodyPr>
          <a:lstStyle/>
          <a:p>
            <a:r>
              <a:rPr lang="en-US" b="1" spc="-100" dirty="0">
                <a:solidFill>
                  <a:schemeClr val="bg1"/>
                </a:solidFill>
                <a:latin typeface="+mj-lt"/>
                <a:ea typeface="Franklin Gothic Demi" charset="0"/>
                <a:cs typeface="Franklin Gothic Demi" charset="0"/>
              </a:rPr>
              <a:t>RoadResource.org</a:t>
            </a:r>
            <a:endParaRPr lang="en-US"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3137234666"/>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Tex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547025"/>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Text_Tit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704188441"/>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ndard Text Option_Tit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02289"/>
            <a:ext cx="7924800" cy="1143000"/>
          </a:xfrm>
          <a:prstGeom prst="rect">
            <a:avLst/>
          </a:prstGeom>
        </p:spPr>
        <p:txBody>
          <a:bodyPr vert="horz" lIns="91440" tIns="45720" rIns="91440" bIns="45720" rtlCol="0" anchor="b">
            <a:normAutofit/>
          </a:bodyPr>
          <a:lstStyle/>
          <a:p>
            <a:r>
              <a:rPr lang="en-US" dirty="0"/>
              <a:t>Click to edit Master title style</a:t>
            </a:r>
          </a:p>
        </p:txBody>
      </p:sp>
      <p:sp>
        <p:nvSpPr>
          <p:cNvPr id="4" name="Rectangle 3">
            <a:extLst>
              <a:ext uri="{FF2B5EF4-FFF2-40B4-BE49-F238E27FC236}">
                <a16:creationId xmlns:a16="http://schemas.microsoft.com/office/drawing/2014/main" xmlns="" id="{3345CA3E-34B1-4411-8687-8889080F425F}"/>
              </a:ext>
            </a:extLst>
          </p:cNvPr>
          <p:cNvSpPr/>
          <p:nvPr userDrawn="1"/>
        </p:nvSpPr>
        <p:spPr>
          <a:xfrm>
            <a:off x="8743244" y="-15241"/>
            <a:ext cx="3445284" cy="687324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xmlns="" id="{CF06123E-B2D4-4AC7-AF2C-F645AC8D92D7}"/>
              </a:ext>
            </a:extLst>
          </p:cNvPr>
          <p:cNvSpPr/>
          <p:nvPr userDrawn="1"/>
        </p:nvSpPr>
        <p:spPr>
          <a:xfrm>
            <a:off x="6516914" y="1555224"/>
            <a:ext cx="4777059" cy="47770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xmlns="" id="{81BF4E83-DCD4-46E3-B9F3-08E6CB26B341}"/>
              </a:ext>
            </a:extLst>
          </p:cNvPr>
          <p:cNvSpPr>
            <a:spLocks noGrp="1"/>
          </p:cNvSpPr>
          <p:nvPr>
            <p:ph sz="half" idx="1"/>
          </p:nvPr>
        </p:nvSpPr>
        <p:spPr>
          <a:xfrm>
            <a:off x="609600" y="1803042"/>
            <a:ext cx="5384800" cy="4244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xmlns="" id="{E7E8948D-895A-458B-B978-0404B34984F1}"/>
              </a:ext>
            </a:extLst>
          </p:cNvPr>
          <p:cNvSpPr>
            <a:spLocks noGrp="1"/>
          </p:cNvSpPr>
          <p:nvPr>
            <p:ph sz="half" idx="2"/>
          </p:nvPr>
        </p:nvSpPr>
        <p:spPr>
          <a:xfrm>
            <a:off x="6197600" y="1803042"/>
            <a:ext cx="5384800" cy="42447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xmlns="" id="{7402E3C3-50B0-43E8-9420-F1EDF37B1131}"/>
              </a:ext>
            </a:extLst>
          </p:cNvPr>
          <p:cNvSpPr>
            <a:spLocks noGrp="1"/>
          </p:cNvSpPr>
          <p:nvPr>
            <p:ph type="body" sz="quarter" idx="10"/>
          </p:nvPr>
        </p:nvSpPr>
        <p:spPr>
          <a:xfrm>
            <a:off x="8920887" y="366537"/>
            <a:ext cx="2692400" cy="1188687"/>
          </a:xfrm>
        </p:spPr>
        <p:txBody>
          <a:bodyPr/>
          <a:lstStyle>
            <a:lvl1pPr marL="0" indent="0" algn="l" defTabSz="457200" rtl="0" eaLnBrk="1" latinLnBrk="0" hangingPunct="1">
              <a:buNone/>
              <a:defRPr lang="en-US" sz="2000" b="1" kern="1200" dirty="0" smtClean="0">
                <a:solidFill>
                  <a:schemeClr val="bg1"/>
                </a:solidFill>
                <a:latin typeface="+mj-lt"/>
                <a:ea typeface="+mn-ea"/>
                <a:cs typeface="+mn-cs"/>
              </a:defRPr>
            </a:lvl1pPr>
            <a:lvl2pPr marL="457200" indent="0">
              <a:buNone/>
              <a:defRPr/>
            </a:lvl2pPr>
          </a:lstStyle>
          <a:p>
            <a:pPr lvl="0"/>
            <a:r>
              <a:rPr lang="en-US" dirty="0"/>
              <a:t>Edit Master text styles</a:t>
            </a:r>
          </a:p>
          <a:p>
            <a:pPr lvl="1"/>
            <a:endParaRPr lang="en-US" dirty="0"/>
          </a:p>
        </p:txBody>
      </p:sp>
      <p:pic>
        <p:nvPicPr>
          <p:cNvPr id="29" name="Picture 28">
            <a:extLst>
              <a:ext uri="{FF2B5EF4-FFF2-40B4-BE49-F238E27FC236}">
                <a16:creationId xmlns:a16="http://schemas.microsoft.com/office/drawing/2014/main" xmlns="" id="{0BB40F42-B154-4FCB-AE0C-BDF564777D96}"/>
              </a:ext>
            </a:extLst>
          </p:cNvPr>
          <p:cNvPicPr>
            <a:picLocks noChangeAspect="1"/>
          </p:cNvPicPr>
          <p:nvPr userDrawn="1"/>
        </p:nvPicPr>
        <p:blipFill>
          <a:blip r:embed="rId2"/>
          <a:stretch>
            <a:fillRect/>
          </a:stretch>
        </p:blipFill>
        <p:spPr>
          <a:xfrm>
            <a:off x="9621527" y="6039872"/>
            <a:ext cx="2570473" cy="826029"/>
          </a:xfrm>
          <a:prstGeom prst="rect">
            <a:avLst/>
          </a:prstGeom>
        </p:spPr>
      </p:pic>
      <p:sp>
        <p:nvSpPr>
          <p:cNvPr id="11" name="TextBox 10">
            <a:extLst>
              <a:ext uri="{FF2B5EF4-FFF2-40B4-BE49-F238E27FC236}">
                <a16:creationId xmlns:a16="http://schemas.microsoft.com/office/drawing/2014/main" xmlns="" id="{E24FA110-496C-46A7-A91F-978B721238FD}"/>
              </a:ext>
            </a:extLst>
          </p:cNvPr>
          <p:cNvSpPr txBox="1"/>
          <p:nvPr userDrawn="1"/>
        </p:nvSpPr>
        <p:spPr>
          <a:xfrm>
            <a:off x="150470" y="6476893"/>
            <a:ext cx="706055" cy="261610"/>
          </a:xfrm>
          <a:prstGeom prst="rect">
            <a:avLst/>
          </a:prstGeom>
          <a:noFill/>
        </p:spPr>
        <p:txBody>
          <a:bodyPr wrap="square" rtlCol="0">
            <a:spAutoFit/>
          </a:bodyPr>
          <a:lstStyle/>
          <a:p>
            <a:fld id="{8BA006BB-14D4-4AE1-832B-7799466D1D52}" type="slidenum">
              <a:rPr lang="en-US" sz="1050" b="1" smtClean="0">
                <a:solidFill>
                  <a:schemeClr val="tx1"/>
                </a:solidFill>
              </a:rPr>
              <a:t>‹#›</a:t>
            </a:fld>
            <a:endParaRPr lang="en-US" sz="1050" b="1" dirty="0">
              <a:solidFill>
                <a:schemeClr val="tx1"/>
              </a:solidFill>
            </a:endParaRPr>
          </a:p>
        </p:txBody>
      </p:sp>
      <p:sp>
        <p:nvSpPr>
          <p:cNvPr id="12" name="Rectangle 11">
            <a:extLst>
              <a:ext uri="{FF2B5EF4-FFF2-40B4-BE49-F238E27FC236}">
                <a16:creationId xmlns:a16="http://schemas.microsoft.com/office/drawing/2014/main" xmlns="" id="{A63EC321-AE5C-4AED-86F6-56EE0BF861CD}"/>
              </a:ext>
            </a:extLst>
          </p:cNvPr>
          <p:cNvSpPr/>
          <p:nvPr userDrawn="1"/>
        </p:nvSpPr>
        <p:spPr>
          <a:xfrm>
            <a:off x="609600" y="6386379"/>
            <a:ext cx="2056327" cy="369332"/>
          </a:xfrm>
          <a:prstGeom prst="rect">
            <a:avLst/>
          </a:prstGeom>
        </p:spPr>
        <p:txBody>
          <a:bodyPr wrap="square">
            <a:spAutoFit/>
          </a:bodyPr>
          <a:lstStyle/>
          <a:p>
            <a:r>
              <a:rPr lang="en-US" b="1" spc="-100" dirty="0">
                <a:solidFill>
                  <a:srgbClr val="F6921E"/>
                </a:solidFill>
                <a:latin typeface="+mj-lt"/>
                <a:ea typeface="Franklin Gothic Demi" charset="0"/>
                <a:cs typeface="Franklin Gothic Demi" charset="0"/>
              </a:rPr>
              <a:t>RoadResource.org</a:t>
            </a:r>
            <a:endParaRPr lang="en-US"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323469576"/>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PRA logo">
            <a:extLst>
              <a:ext uri="{FF2B5EF4-FFF2-40B4-BE49-F238E27FC236}">
                <a16:creationId xmlns:a16="http://schemas.microsoft.com/office/drawing/2014/main" xmlns="" id="{A35E2CD2-69B6-4ED2-BFA5-A479152F41BB}"/>
              </a:ext>
            </a:extLst>
          </p:cNvPr>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9025466" y="5903162"/>
            <a:ext cx="3166533" cy="10192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2797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150470" y="6476893"/>
            <a:ext cx="706055" cy="261610"/>
          </a:xfrm>
          <a:prstGeom prst="rect">
            <a:avLst/>
          </a:prstGeom>
          <a:noFill/>
        </p:spPr>
        <p:txBody>
          <a:bodyPr wrap="square" rtlCol="0">
            <a:spAutoFit/>
          </a:bodyPr>
          <a:lstStyle/>
          <a:p>
            <a:fld id="{8BA006BB-14D4-4AE1-832B-7799466D1D52}" type="slidenum">
              <a:rPr lang="en-US" sz="1050" b="1" smtClean="0">
                <a:solidFill>
                  <a:schemeClr val="tx1"/>
                </a:solidFill>
              </a:rPr>
              <a:t>‹#›</a:t>
            </a:fld>
            <a:endParaRPr lang="en-US" sz="1050" b="1" dirty="0">
              <a:solidFill>
                <a:schemeClr val="tx1"/>
              </a:solidFill>
            </a:endParaRPr>
          </a:p>
        </p:txBody>
      </p:sp>
      <p:sp>
        <p:nvSpPr>
          <p:cNvPr id="6" name="Rectangle 5">
            <a:extLst>
              <a:ext uri="{FF2B5EF4-FFF2-40B4-BE49-F238E27FC236}">
                <a16:creationId xmlns:a16="http://schemas.microsoft.com/office/drawing/2014/main" xmlns="" id="{2CD97740-68E9-4AD6-BE95-C23DF5FAD97B}"/>
              </a:ext>
            </a:extLst>
          </p:cNvPr>
          <p:cNvSpPr/>
          <p:nvPr userDrawn="1"/>
        </p:nvSpPr>
        <p:spPr>
          <a:xfrm>
            <a:off x="609600" y="6386379"/>
            <a:ext cx="2056327" cy="369332"/>
          </a:xfrm>
          <a:prstGeom prst="rect">
            <a:avLst/>
          </a:prstGeom>
        </p:spPr>
        <p:txBody>
          <a:bodyPr wrap="square">
            <a:spAutoFit/>
          </a:bodyPr>
          <a:lstStyle/>
          <a:p>
            <a:r>
              <a:rPr lang="en-US" b="1" spc="-100" dirty="0">
                <a:solidFill>
                  <a:srgbClr val="F6921E"/>
                </a:solidFill>
                <a:latin typeface="+mj-lt"/>
                <a:ea typeface="Franklin Gothic Demi" charset="0"/>
                <a:cs typeface="Franklin Gothic Demi" charset="0"/>
              </a:rPr>
              <a:t>RoadResource.org</a:t>
            </a:r>
            <a:endParaRPr lang="en-US"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3913745988"/>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74" r:id="rId3"/>
    <p:sldLayoutId id="2147483664" r:id="rId4"/>
    <p:sldLayoutId id="2147483677" r:id="rId5"/>
    <p:sldLayoutId id="2147483676" r:id="rId6"/>
    <p:sldLayoutId id="2147483651" r:id="rId7"/>
    <p:sldLayoutId id="2147483654" r:id="rId8"/>
    <p:sldLayoutId id="2147483672" r:id="rId9"/>
    <p:sldLayoutId id="2147483675" r:id="rId10"/>
    <p:sldLayoutId id="2147483661" r:id="rId11"/>
    <p:sldLayoutId id="2147483652" r:id="rId12"/>
    <p:sldLayoutId id="2147483653" r:id="rId13"/>
    <p:sldLayoutId id="2147483656" r:id="rId14"/>
    <p:sldLayoutId id="2147483679" r:id="rId15"/>
  </p:sldLayoutIdLst>
  <p:transition xmlns:p14="http://schemas.microsoft.com/office/powerpoint/2010/main">
    <p:fade/>
  </p:transition>
  <p:hf hdr="0" ftr="0" dt="0"/>
  <p:txStyles>
    <p:titleStyle>
      <a:lvl1pPr algn="l" defTabSz="457200" rtl="0" eaLnBrk="1" latinLnBrk="0" hangingPunct="1">
        <a:spcBef>
          <a:spcPct val="0"/>
        </a:spcBef>
        <a:buNone/>
        <a:defRPr sz="3600" kern="1200">
          <a:solidFill>
            <a:schemeClr val="tx1"/>
          </a:solidFill>
          <a:latin typeface="+mj-lt"/>
          <a:ea typeface="+mj-ea"/>
          <a:cs typeface="Times New Roman" panose="02020603050405020304" pitchFamily="18" charset="0"/>
        </a:defRPr>
      </a:lvl1pPr>
    </p:titleStyle>
    <p:bodyStyle>
      <a:lvl1pPr marL="342900" indent="-342900" algn="l" defTabSz="457200" rtl="0" eaLnBrk="1" latinLnBrk="0" hangingPunct="1">
        <a:spcBef>
          <a:spcPct val="20000"/>
        </a:spcBef>
        <a:buClr>
          <a:schemeClr val="tx2"/>
        </a:buClr>
        <a:buFont typeface="Arial"/>
        <a:buChar char="•"/>
        <a:defRPr sz="2800" kern="1200">
          <a:solidFill>
            <a:schemeClr val="tx1"/>
          </a:solidFill>
          <a:latin typeface="+mj-lt"/>
          <a:ea typeface="+mn-ea"/>
          <a:cs typeface="Times New Roman" panose="02020603050405020304" pitchFamily="18" charset="0"/>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j-lt"/>
          <a:ea typeface="+mn-ea"/>
          <a:cs typeface="Times New Roman" panose="02020603050405020304" pitchFamily="18" charset="0"/>
        </a:defRPr>
      </a:lvl2pPr>
      <a:lvl3pPr marL="1143000" indent="-228600" algn="l" defTabSz="457200" rtl="0" eaLnBrk="1" latinLnBrk="0" hangingPunct="1">
        <a:spcBef>
          <a:spcPct val="20000"/>
        </a:spcBef>
        <a:buClr>
          <a:schemeClr val="tx2"/>
        </a:buClr>
        <a:buFont typeface="Arial"/>
        <a:buChar char="•"/>
        <a:defRPr sz="2000" kern="1200">
          <a:solidFill>
            <a:schemeClr val="tx1"/>
          </a:solidFill>
          <a:latin typeface="+mj-lt"/>
          <a:ea typeface="+mn-ea"/>
          <a:cs typeface="Times New Roman" panose="02020603050405020304" pitchFamily="18" charset="0"/>
        </a:defRPr>
      </a:lvl3pPr>
      <a:lvl4pPr marL="1600200" indent="-228600" algn="l" defTabSz="457200" rtl="0" eaLnBrk="1" latinLnBrk="0" hangingPunct="1">
        <a:spcBef>
          <a:spcPct val="20000"/>
        </a:spcBef>
        <a:buClr>
          <a:schemeClr val="tx2"/>
        </a:buClr>
        <a:buFont typeface="Arial"/>
        <a:buChar char="–"/>
        <a:defRPr sz="1800" kern="1200">
          <a:solidFill>
            <a:schemeClr val="tx1"/>
          </a:solidFill>
          <a:latin typeface="+mj-lt"/>
          <a:ea typeface="+mn-ea"/>
          <a:cs typeface="Times New Roman" panose="02020603050405020304" pitchFamily="18" charset="0"/>
        </a:defRPr>
      </a:lvl4pPr>
      <a:lvl5pPr marL="2057400" indent="-228600" algn="l" defTabSz="457200" rtl="0" eaLnBrk="1" latinLnBrk="0" hangingPunct="1">
        <a:spcBef>
          <a:spcPct val="20000"/>
        </a:spcBef>
        <a:buClr>
          <a:schemeClr val="tx2"/>
        </a:buClr>
        <a:buFont typeface="Arial" panose="020B0604020202020204" pitchFamily="34" charset="0"/>
        <a:buChar char="•"/>
        <a:defRPr sz="1800" kern="1200">
          <a:solidFill>
            <a:schemeClr val="tx1"/>
          </a:solidFill>
          <a:latin typeface="+mj-lt"/>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1.jpe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www.linkedin.com/company/ppra/" TargetMode="External"/><Relationship Id="rId5" Type="http://schemas.openxmlformats.org/officeDocument/2006/relationships/image" Target="../media/image32.png"/><Relationship Id="rId6"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hyperlink" Target="https://www.facebook.com/ppra.socia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lurry.org/default.aspx" TargetMode="External"/><Relationship Id="rId4" Type="http://schemas.openxmlformats.org/officeDocument/2006/relationships/image" Target="../media/image33.png"/><Relationship Id="rId5" Type="http://schemas.openxmlformats.org/officeDocument/2006/relationships/hyperlink" Target="https://arra.site-ym.com/default.aspx" TargetMode="External"/><Relationship Id="rId6" Type="http://schemas.openxmlformats.org/officeDocument/2006/relationships/image" Target="../media/image34.png"/><Relationship Id="rId7" Type="http://schemas.openxmlformats.org/officeDocument/2006/relationships/hyperlink" Target="https://www.aema.org/default.aspx" TargetMode="External"/><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hyperlink" Target="https://roadresource.org/toolbox/photos" TargetMode="External"/><Relationship Id="rId4" Type="http://schemas.openxmlformats.org/officeDocument/2006/relationships/image" Target="../media/image9.png"/><Relationship Id="rId5" Type="http://schemas.openxmlformats.org/officeDocument/2006/relationships/hyperlink" Target="https://roadresource.org/toolbox/criteria" TargetMode="External"/><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993A798-D904-4F38-A1DE-7E2171405982}"/>
              </a:ext>
            </a:extLst>
          </p:cNvPr>
          <p:cNvSpPr>
            <a:spLocks noGrp="1"/>
          </p:cNvSpPr>
          <p:nvPr>
            <p:ph type="body" sz="quarter" idx="10"/>
          </p:nvPr>
        </p:nvSpPr>
        <p:spPr/>
        <p:txBody>
          <a:bodyPr/>
          <a:lstStyle/>
          <a:p>
            <a:endParaRPr lang="en-US" dirty="0"/>
          </a:p>
        </p:txBody>
      </p:sp>
      <p:sp>
        <p:nvSpPr>
          <p:cNvPr id="9" name="Text Placeholder 8">
            <a:extLst>
              <a:ext uri="{FF2B5EF4-FFF2-40B4-BE49-F238E27FC236}">
                <a16:creationId xmlns:a16="http://schemas.microsoft.com/office/drawing/2014/main" xmlns="" id="{9E34585E-E55E-4140-8F5B-C0A45AA91758}"/>
              </a:ext>
            </a:extLst>
          </p:cNvPr>
          <p:cNvSpPr>
            <a:spLocks noGrp="1"/>
          </p:cNvSpPr>
          <p:nvPr>
            <p:ph type="body" sz="quarter" idx="11"/>
          </p:nvPr>
        </p:nvSpPr>
        <p:spPr>
          <a:xfrm>
            <a:off x="2556933" y="2768602"/>
            <a:ext cx="7245254" cy="1930397"/>
          </a:xfrm>
        </p:spPr>
        <p:txBody>
          <a:bodyPr>
            <a:normAutofit/>
          </a:bodyPr>
          <a:lstStyle/>
          <a:p>
            <a:r>
              <a:rPr lang="en-US" sz="2400" dirty="0"/>
              <a:t>A COMPREHENSIVE RESOURCE FOR OPTIMIZING NETWORK MANAGEMENT</a:t>
            </a:r>
          </a:p>
        </p:txBody>
      </p:sp>
      <p:sp>
        <p:nvSpPr>
          <p:cNvPr id="10" name="Rectangle 9">
            <a:extLst>
              <a:ext uri="{FF2B5EF4-FFF2-40B4-BE49-F238E27FC236}">
                <a16:creationId xmlns:a16="http://schemas.microsoft.com/office/drawing/2014/main" xmlns="" id="{9A25B4A3-F3AF-4241-B8C1-D53A8D440C07}"/>
              </a:ext>
            </a:extLst>
          </p:cNvPr>
          <p:cNvSpPr/>
          <p:nvPr/>
        </p:nvSpPr>
        <p:spPr>
          <a:xfrm>
            <a:off x="3923762" y="2664545"/>
            <a:ext cx="4344476" cy="584775"/>
          </a:xfrm>
          <a:prstGeom prst="rect">
            <a:avLst/>
          </a:prstGeom>
        </p:spPr>
        <p:txBody>
          <a:bodyPr wrap="square">
            <a:spAutoFit/>
          </a:bodyPr>
          <a:lstStyle/>
          <a:p>
            <a:pPr algn="ctr"/>
            <a:r>
              <a:rPr lang="en-US" sz="3200" b="1" spc="-100" dirty="0">
                <a:solidFill>
                  <a:srgbClr val="F6921E"/>
                </a:solidFill>
                <a:latin typeface="+mj-lt"/>
                <a:ea typeface="Franklin Gothic Demi" charset="0"/>
                <a:cs typeface="Franklin Gothic Demi" charset="0"/>
              </a:rPr>
              <a:t>RoadResource.org</a:t>
            </a:r>
            <a:endParaRPr lang="en-US" sz="3200"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2376888317"/>
      </p:ext>
    </p:extLst>
  </p:cSld>
  <p:clrMapOvr>
    <a:masterClrMapping/>
  </p:clrMapOvr>
  <p:transition xmlns:p14="http://schemas.microsoft.com/office/powerpoint/2010/mai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48DF76C-084A-4768-A1BC-A9AB0EAAB69D}"/>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3">
            <a:extLst>
              <a:ext uri="{FF2B5EF4-FFF2-40B4-BE49-F238E27FC236}">
                <a16:creationId xmlns:a16="http://schemas.microsoft.com/office/drawing/2014/main" xmlns="" id="{67BCC218-AE58-40BB-8309-AF3A8BDDA71C}"/>
              </a:ext>
            </a:extLst>
          </p:cNvPr>
          <p:cNvSpPr>
            <a:spLocks noGrp="1"/>
          </p:cNvSpPr>
          <p:nvPr>
            <p:ph type="title"/>
          </p:nvPr>
        </p:nvSpPr>
        <p:spPr>
          <a:xfrm>
            <a:off x="609600" y="102289"/>
            <a:ext cx="10972800" cy="1143000"/>
          </a:xfrm>
        </p:spPr>
        <p:txBody>
          <a:bodyPr>
            <a:normAutofit/>
          </a:bodyPr>
          <a:lstStyle/>
          <a:p>
            <a:r>
              <a:rPr lang="en-US" dirty="0"/>
              <a:t>Treatment Resource Center</a:t>
            </a:r>
          </a:p>
        </p:txBody>
      </p:sp>
      <p:sp>
        <p:nvSpPr>
          <p:cNvPr id="16" name="Rectangle 15">
            <a:extLst>
              <a:ext uri="{FF2B5EF4-FFF2-40B4-BE49-F238E27FC236}">
                <a16:creationId xmlns:a16="http://schemas.microsoft.com/office/drawing/2014/main" xmlns="" id="{7AF251CF-7C1C-4B2F-9F8A-D5FD0585AEE4}"/>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Ensure treatment success with comprehensive information on 18 treatments</a:t>
            </a:r>
          </a:p>
        </p:txBody>
      </p:sp>
      <p:grpSp>
        <p:nvGrpSpPr>
          <p:cNvPr id="17" name="Group 16">
            <a:extLst>
              <a:ext uri="{FF2B5EF4-FFF2-40B4-BE49-F238E27FC236}">
                <a16:creationId xmlns:a16="http://schemas.microsoft.com/office/drawing/2014/main" xmlns="" id="{4934F068-0691-4603-8A03-6047D6ED48CE}"/>
              </a:ext>
            </a:extLst>
          </p:cNvPr>
          <p:cNvGrpSpPr/>
          <p:nvPr/>
        </p:nvGrpSpPr>
        <p:grpSpPr>
          <a:xfrm>
            <a:off x="0" y="-8369"/>
            <a:ext cx="12192000" cy="6866369"/>
            <a:chOff x="0" y="-8369"/>
            <a:chExt cx="12192000" cy="6866369"/>
          </a:xfrm>
          <a:solidFill>
            <a:schemeClr val="bg1"/>
          </a:solidFill>
        </p:grpSpPr>
        <p:sp>
          <p:nvSpPr>
            <p:cNvPr id="18" name="Rectangle 17">
              <a:extLst>
                <a:ext uri="{FF2B5EF4-FFF2-40B4-BE49-F238E27FC236}">
                  <a16:creationId xmlns:a16="http://schemas.microsoft.com/office/drawing/2014/main" xmlns="" id="{A22AFCCF-CB81-4468-9818-9C0A3C513101}"/>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9" name="Rectangle 18">
              <a:extLst>
                <a:ext uri="{FF2B5EF4-FFF2-40B4-BE49-F238E27FC236}">
                  <a16:creationId xmlns:a16="http://schemas.microsoft.com/office/drawing/2014/main" xmlns="" id="{C29A2C65-28C8-4553-9C3A-FE518933EEF0}"/>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20" name="Rectangle 19">
              <a:extLst>
                <a:ext uri="{FF2B5EF4-FFF2-40B4-BE49-F238E27FC236}">
                  <a16:creationId xmlns:a16="http://schemas.microsoft.com/office/drawing/2014/main" xmlns="" id="{8AE8A2F6-18C4-4AA5-A321-41FCCE967E60}"/>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21" name="Rectangle 20">
              <a:extLst>
                <a:ext uri="{FF2B5EF4-FFF2-40B4-BE49-F238E27FC236}">
                  <a16:creationId xmlns:a16="http://schemas.microsoft.com/office/drawing/2014/main" xmlns="" id="{C90C6756-40C4-43FF-97C1-7F360934180C}"/>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22" name="Picture 2" descr="Image result for PPRA logo">
            <a:extLst>
              <a:ext uri="{FF2B5EF4-FFF2-40B4-BE49-F238E27FC236}">
                <a16:creationId xmlns:a16="http://schemas.microsoft.com/office/drawing/2014/main" xmlns="" id="{3CD0A7C0-9CB6-432B-973C-437B165A4F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578493D7-0DD6-47D3-ABFB-55D7C0578E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217"/>
          <a:stretch/>
        </p:blipFill>
        <p:spPr>
          <a:xfrm>
            <a:off x="383571" y="1954130"/>
            <a:ext cx="6149316" cy="4184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xmlns="" id="{FF1208BB-222D-419F-8704-A52C242FAF3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3836" y="1954130"/>
            <a:ext cx="5091067" cy="3270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xmlns="" id="{F98D28D5-4822-4A5A-B0EE-722A38920B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3836" y="5428965"/>
            <a:ext cx="5091067" cy="71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xmlns="" id="{994BEE1D-FDE7-4109-839F-AFE1339CE58D}"/>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10</a:t>
            </a:fld>
            <a:endParaRPr lang="en-US" sz="1000" b="1" dirty="0">
              <a:solidFill>
                <a:schemeClr val="bg1"/>
              </a:solidFill>
            </a:endParaRPr>
          </a:p>
        </p:txBody>
      </p:sp>
      <p:sp>
        <p:nvSpPr>
          <p:cNvPr id="28" name="Rectangle 27">
            <a:extLst>
              <a:ext uri="{FF2B5EF4-FFF2-40B4-BE49-F238E27FC236}">
                <a16:creationId xmlns:a16="http://schemas.microsoft.com/office/drawing/2014/main" xmlns="" id="{EC81026D-4575-4765-A793-A83299BC131E}"/>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
        <p:nvSpPr>
          <p:cNvPr id="2" name="Isosceles Triangle 1">
            <a:extLst>
              <a:ext uri="{FF2B5EF4-FFF2-40B4-BE49-F238E27FC236}">
                <a16:creationId xmlns:a16="http://schemas.microsoft.com/office/drawing/2014/main" xmlns="" id="{96A8BB24-DA1F-40A7-8A3C-7F65CA721370}"/>
              </a:ext>
            </a:extLst>
          </p:cNvPr>
          <p:cNvSpPr/>
          <p:nvPr/>
        </p:nvSpPr>
        <p:spPr>
          <a:xfrm rot="13718067">
            <a:off x="6928765" y="5099299"/>
            <a:ext cx="570779" cy="714296"/>
          </a:xfrm>
          <a:prstGeom prst="triangle">
            <a:avLst>
              <a:gd name="adj" fmla="val 35301"/>
            </a:avLst>
          </a:prstGeom>
          <a:solidFill>
            <a:srgbClr val="0000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xmlns="" id="{53A7D06D-24F6-4380-8EF7-C3515434D8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66551" y="4753410"/>
            <a:ext cx="731438" cy="731438"/>
          </a:xfrm>
          <a:prstGeom prst="ellipse">
            <a:avLst/>
          </a:prstGeom>
          <a:solidFill>
            <a:srgbClr val="FFFFFF">
              <a:shade val="85000"/>
            </a:srgbClr>
          </a:solidFill>
          <a:ln w="444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605203"/>
      </p:ext>
    </p:extLst>
  </p:cSld>
  <p:clrMapOvr>
    <a:masterClrMapping/>
  </p:clrMapOvr>
  <p:transition xmlns:p14="http://schemas.microsoft.com/office/powerpoint/2010/mai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94C182F-5D1E-4CCE-A82A-668C84DFA61F}"/>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3">
            <a:extLst>
              <a:ext uri="{FF2B5EF4-FFF2-40B4-BE49-F238E27FC236}">
                <a16:creationId xmlns:a16="http://schemas.microsoft.com/office/drawing/2014/main" xmlns="" id="{1633194B-E1B9-4160-83C3-B624E7694230}"/>
              </a:ext>
            </a:extLst>
          </p:cNvPr>
          <p:cNvSpPr>
            <a:spLocks noGrp="1"/>
          </p:cNvSpPr>
          <p:nvPr>
            <p:ph type="title"/>
          </p:nvPr>
        </p:nvSpPr>
        <p:spPr>
          <a:xfrm>
            <a:off x="609600" y="102289"/>
            <a:ext cx="10972800" cy="1143000"/>
          </a:xfrm>
        </p:spPr>
        <p:txBody>
          <a:bodyPr>
            <a:normAutofit/>
          </a:bodyPr>
          <a:lstStyle/>
          <a:p>
            <a:r>
              <a:rPr lang="en-US" dirty="0"/>
              <a:t>Success Stories &amp; Research</a:t>
            </a:r>
          </a:p>
        </p:txBody>
      </p:sp>
      <p:sp>
        <p:nvSpPr>
          <p:cNvPr id="11" name="Rectangle 10">
            <a:extLst>
              <a:ext uri="{FF2B5EF4-FFF2-40B4-BE49-F238E27FC236}">
                <a16:creationId xmlns:a16="http://schemas.microsoft.com/office/drawing/2014/main" xmlns="" id="{D07DCC16-4136-4EB2-A8C8-D7CC10E94E2A}"/>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Use, performance &amp; best practices in your region</a:t>
            </a:r>
          </a:p>
        </p:txBody>
      </p:sp>
      <p:grpSp>
        <p:nvGrpSpPr>
          <p:cNvPr id="12" name="Group 11">
            <a:extLst>
              <a:ext uri="{FF2B5EF4-FFF2-40B4-BE49-F238E27FC236}">
                <a16:creationId xmlns:a16="http://schemas.microsoft.com/office/drawing/2014/main" xmlns="" id="{9D22C6E7-49F2-4AED-8D51-62E76B8896B4}"/>
              </a:ext>
            </a:extLst>
          </p:cNvPr>
          <p:cNvGrpSpPr/>
          <p:nvPr/>
        </p:nvGrpSpPr>
        <p:grpSpPr>
          <a:xfrm>
            <a:off x="0" y="-8369"/>
            <a:ext cx="12192000" cy="6866369"/>
            <a:chOff x="0" y="-8369"/>
            <a:chExt cx="12192000" cy="6866369"/>
          </a:xfrm>
          <a:solidFill>
            <a:schemeClr val="bg1"/>
          </a:solidFill>
        </p:grpSpPr>
        <p:sp>
          <p:nvSpPr>
            <p:cNvPr id="13" name="Rectangle 12">
              <a:extLst>
                <a:ext uri="{FF2B5EF4-FFF2-40B4-BE49-F238E27FC236}">
                  <a16:creationId xmlns:a16="http://schemas.microsoft.com/office/drawing/2014/main" xmlns="" id="{AF93CC0D-4C0E-4EB1-8A0A-7B0D7F55A0F0}"/>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xmlns="" id="{75B30589-8D5D-4479-9C97-ED700E3FF318}"/>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xmlns="" id="{A51E0E18-6285-4C90-AB37-ABD07CB54DD3}"/>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xmlns="" id="{2ABB7BA5-CF67-4573-8609-6DF335282C11}"/>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7" name="Picture 2" descr="Image result for PPRA logo">
            <a:extLst>
              <a:ext uri="{FF2B5EF4-FFF2-40B4-BE49-F238E27FC236}">
                <a16:creationId xmlns:a16="http://schemas.microsoft.com/office/drawing/2014/main" xmlns="" id="{D2807983-EFB2-4B1B-A8E8-3361D43951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9F1096CB-6EA1-4F65-AD25-8B9A2D897E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52871" y="1872831"/>
            <a:ext cx="3624738" cy="4654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xmlns="" id="{F55F3437-BBE3-4723-ACB7-D2D73E0415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788" y="1938366"/>
            <a:ext cx="4399980" cy="3589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42800" y="2699734"/>
            <a:ext cx="4214467" cy="3827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xmlns="" id="{47411221-3850-4300-8F35-82A2691A2A31}"/>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11</a:t>
            </a:fld>
            <a:endParaRPr lang="en-US" sz="1000" b="1" dirty="0">
              <a:solidFill>
                <a:schemeClr val="bg1"/>
              </a:solidFill>
            </a:endParaRPr>
          </a:p>
        </p:txBody>
      </p:sp>
      <p:sp>
        <p:nvSpPr>
          <p:cNvPr id="19" name="Rectangle 18">
            <a:extLst>
              <a:ext uri="{FF2B5EF4-FFF2-40B4-BE49-F238E27FC236}">
                <a16:creationId xmlns:a16="http://schemas.microsoft.com/office/drawing/2014/main" xmlns="" id="{9E4444BE-E2A4-4A14-AE51-098976381D16}"/>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773532615"/>
      </p:ext>
    </p:extLst>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24EA21F-455D-4A8E-9EC4-79447AB387D1}"/>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xmlns="" id="{24A34A27-E5E3-4A77-B19D-448587594F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424" y="1927944"/>
            <a:ext cx="6699186" cy="4385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xmlns="" id="{559C83F9-969C-4772-A05C-74DEA9873EB2}"/>
              </a:ext>
            </a:extLst>
          </p:cNvPr>
          <p:cNvSpPr/>
          <p:nvPr/>
        </p:nvSpPr>
        <p:spPr>
          <a:xfrm>
            <a:off x="6790267" y="3316904"/>
            <a:ext cx="5401733" cy="28275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xmlns="" id="{503F1F47-29A1-4368-AC63-89AB2DE267E3}"/>
              </a:ext>
            </a:extLst>
          </p:cNvPr>
          <p:cNvSpPr>
            <a:spLocks noGrp="1"/>
          </p:cNvSpPr>
          <p:nvPr>
            <p:ph type="title"/>
          </p:nvPr>
        </p:nvSpPr>
        <p:spPr>
          <a:xfrm>
            <a:off x="609600" y="102289"/>
            <a:ext cx="10972800" cy="1143000"/>
          </a:xfrm>
        </p:spPr>
        <p:txBody>
          <a:bodyPr>
            <a:normAutofit/>
          </a:bodyPr>
          <a:lstStyle/>
          <a:p>
            <a:r>
              <a:rPr lang="en-US" dirty="0"/>
              <a:t>Compare Treatments</a:t>
            </a:r>
          </a:p>
        </p:txBody>
      </p:sp>
      <p:sp>
        <p:nvSpPr>
          <p:cNvPr id="12" name="Rectangle 11">
            <a:extLst>
              <a:ext uri="{FF2B5EF4-FFF2-40B4-BE49-F238E27FC236}">
                <a16:creationId xmlns:a16="http://schemas.microsoft.com/office/drawing/2014/main" xmlns="" id="{1230A02B-3868-400C-BC8D-09FA4651E918}"/>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Project Cost &amp; Environmental Benefits</a:t>
            </a:r>
          </a:p>
        </p:txBody>
      </p:sp>
      <p:grpSp>
        <p:nvGrpSpPr>
          <p:cNvPr id="13" name="Group 12">
            <a:extLst>
              <a:ext uri="{FF2B5EF4-FFF2-40B4-BE49-F238E27FC236}">
                <a16:creationId xmlns:a16="http://schemas.microsoft.com/office/drawing/2014/main" xmlns="" id="{4879FA94-9530-4E58-8329-3CD12626D735}"/>
              </a:ext>
            </a:extLst>
          </p:cNvPr>
          <p:cNvGrpSpPr/>
          <p:nvPr/>
        </p:nvGrpSpPr>
        <p:grpSpPr>
          <a:xfrm>
            <a:off x="0" y="-8369"/>
            <a:ext cx="12192000" cy="6866369"/>
            <a:chOff x="0" y="-8369"/>
            <a:chExt cx="12192000" cy="6866369"/>
          </a:xfrm>
          <a:solidFill>
            <a:schemeClr val="bg1"/>
          </a:solidFill>
        </p:grpSpPr>
        <p:sp>
          <p:nvSpPr>
            <p:cNvPr id="14" name="Rectangle 13">
              <a:extLst>
                <a:ext uri="{FF2B5EF4-FFF2-40B4-BE49-F238E27FC236}">
                  <a16:creationId xmlns:a16="http://schemas.microsoft.com/office/drawing/2014/main" xmlns="" id="{14ECD812-3BD1-44DB-B3BB-F3A5F707D137}"/>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xmlns="" id="{7C8631E3-4237-4BD1-A470-1C9E2CE76BDA}"/>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xmlns="" id="{9A42E935-6DD8-4362-B264-1E9B08B6D64D}"/>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7" name="Rectangle 16">
              <a:extLst>
                <a:ext uri="{FF2B5EF4-FFF2-40B4-BE49-F238E27FC236}">
                  <a16:creationId xmlns:a16="http://schemas.microsoft.com/office/drawing/2014/main" xmlns="" id="{91E60D71-B24B-491E-9E28-EF7465AF3D5D}"/>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8" name="Picture 2" descr="Image result for PPRA logo">
            <a:extLst>
              <a:ext uri="{FF2B5EF4-FFF2-40B4-BE49-F238E27FC236}">
                <a16:creationId xmlns:a16="http://schemas.microsoft.com/office/drawing/2014/main" xmlns="" id="{93399784-5C7C-451C-89ED-BCBFD058EC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xmlns="" id="{99719271-5308-466E-9413-44A9B98B12D6}"/>
              </a:ext>
            </a:extLst>
          </p:cNvPr>
          <p:cNvSpPr/>
          <p:nvPr/>
        </p:nvSpPr>
        <p:spPr>
          <a:xfrm>
            <a:off x="7008181" y="3709870"/>
            <a:ext cx="4766129" cy="2298065"/>
          </a:xfrm>
          <a:prstGeom prst="rect">
            <a:avLst/>
          </a:prstGeom>
        </p:spPr>
        <p:txBody>
          <a:bodyPr wrap="square">
            <a:spAutoFit/>
          </a:bodyPr>
          <a:lstStyle/>
          <a:p>
            <a:pPr>
              <a:lnSpc>
                <a:spcPct val="120000"/>
              </a:lnSpc>
            </a:pPr>
            <a:r>
              <a:rPr lang="en-US" sz="2000" dirty="0">
                <a:solidFill>
                  <a:schemeClr val="bg1"/>
                </a:solidFill>
              </a:rPr>
              <a:t>Every calculator gives users the ability to </a:t>
            </a:r>
            <a:r>
              <a:rPr lang="en-US" sz="2000" dirty="0" smtClean="0">
                <a:solidFill>
                  <a:schemeClr val="bg1"/>
                </a:solidFill>
              </a:rPr>
              <a:t>use</a:t>
            </a:r>
            <a:r>
              <a:rPr lang="en-US" sz="2000" dirty="0" smtClean="0">
                <a:solidFill>
                  <a:schemeClr val="bg1"/>
                </a:solidFill>
              </a:rPr>
              <a:t> </a:t>
            </a:r>
            <a:r>
              <a:rPr lang="en-US" sz="2000" dirty="0">
                <a:solidFill>
                  <a:schemeClr val="bg1"/>
                </a:solidFill>
              </a:rPr>
              <a:t>average life extension numbers and cost data from an  internationally aggregated cost survey (US &amp; CA) </a:t>
            </a:r>
            <a:r>
              <a:rPr lang="en-US" sz="2000" b="1" dirty="0">
                <a:solidFill>
                  <a:schemeClr val="bg1"/>
                </a:solidFill>
              </a:rPr>
              <a:t>or input their own costs and life extension relevant to their region.</a:t>
            </a:r>
          </a:p>
        </p:txBody>
      </p:sp>
      <p:sp>
        <p:nvSpPr>
          <p:cNvPr id="24" name="TextBox 23">
            <a:extLst>
              <a:ext uri="{FF2B5EF4-FFF2-40B4-BE49-F238E27FC236}">
                <a16:creationId xmlns:a16="http://schemas.microsoft.com/office/drawing/2014/main" xmlns="" id="{5F4D8715-1A80-46D5-A0B6-C24F012C6043}"/>
              </a:ext>
            </a:extLst>
          </p:cNvPr>
          <p:cNvSpPr txBox="1"/>
          <p:nvPr/>
        </p:nvSpPr>
        <p:spPr>
          <a:xfrm>
            <a:off x="7008181" y="3468818"/>
            <a:ext cx="3367531" cy="369332"/>
          </a:xfrm>
          <a:prstGeom prst="rect">
            <a:avLst/>
          </a:prstGeom>
          <a:noFill/>
        </p:spPr>
        <p:txBody>
          <a:bodyPr wrap="square" rtlCol="0">
            <a:spAutoFit/>
          </a:bodyPr>
          <a:lstStyle/>
          <a:p>
            <a:r>
              <a:rPr lang="en-US" b="1" dirty="0"/>
              <a:t>NOTE ON COST:</a:t>
            </a:r>
          </a:p>
        </p:txBody>
      </p:sp>
      <p:sp>
        <p:nvSpPr>
          <p:cNvPr id="19" name="TextBox 18">
            <a:extLst>
              <a:ext uri="{FF2B5EF4-FFF2-40B4-BE49-F238E27FC236}">
                <a16:creationId xmlns:a16="http://schemas.microsoft.com/office/drawing/2014/main" xmlns="" id="{B6D9C391-D53E-4B5C-A6B7-DFF684D8E8C6}"/>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12</a:t>
            </a:fld>
            <a:endParaRPr lang="en-US" sz="1000" b="1" dirty="0">
              <a:solidFill>
                <a:schemeClr val="bg1"/>
              </a:solidFill>
            </a:endParaRPr>
          </a:p>
        </p:txBody>
      </p:sp>
      <p:sp>
        <p:nvSpPr>
          <p:cNvPr id="20" name="Rectangle 19">
            <a:extLst>
              <a:ext uri="{FF2B5EF4-FFF2-40B4-BE49-F238E27FC236}">
                <a16:creationId xmlns:a16="http://schemas.microsoft.com/office/drawing/2014/main" xmlns="" id="{CC8456C2-8B30-4F6A-8826-4C674D37B79A}"/>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574233830"/>
      </p:ext>
    </p:extLst>
  </p:cSld>
  <p:clrMapOvr>
    <a:masterClrMapping/>
  </p:clrMapOvr>
  <p:transition xmlns:p14="http://schemas.microsoft.com/office/powerpoint/2010/mai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E7CADB9-0BA8-4165-B3B5-E91D5A00BA94}"/>
              </a:ext>
            </a:extLst>
          </p:cNvPr>
          <p:cNvGrpSpPr/>
          <p:nvPr/>
        </p:nvGrpSpPr>
        <p:grpSpPr>
          <a:xfrm>
            <a:off x="7972566" y="883357"/>
            <a:ext cx="1280160" cy="5147733"/>
            <a:chOff x="7179733" y="903111"/>
            <a:chExt cx="1280160" cy="5147733"/>
          </a:xfrm>
        </p:grpSpPr>
        <p:cxnSp>
          <p:nvCxnSpPr>
            <p:cNvPr id="7" name="Straight Connector 6">
              <a:extLst>
                <a:ext uri="{FF2B5EF4-FFF2-40B4-BE49-F238E27FC236}">
                  <a16:creationId xmlns:a16="http://schemas.microsoft.com/office/drawing/2014/main" xmlns="" id="{C657B5AC-D12F-4955-832C-55248A97CB75}"/>
                </a:ext>
              </a:extLst>
            </p:cNvPr>
            <p:cNvCxnSpPr/>
            <p:nvPr/>
          </p:nvCxnSpPr>
          <p:spPr>
            <a:xfrm flipH="1">
              <a:off x="7179733" y="928509"/>
              <a:ext cx="128016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7C7173EB-7D10-49D3-9E41-0CCDAB53D742}"/>
                </a:ext>
              </a:extLst>
            </p:cNvPr>
            <p:cNvCxnSpPr/>
            <p:nvPr/>
          </p:nvCxnSpPr>
          <p:spPr>
            <a:xfrm>
              <a:off x="7179733" y="903111"/>
              <a:ext cx="0" cy="5147733"/>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532D0C90-A490-4C82-979B-2B9AE9F97E74}"/>
                </a:ext>
              </a:extLst>
            </p:cNvPr>
            <p:cNvCxnSpPr/>
            <p:nvPr/>
          </p:nvCxnSpPr>
          <p:spPr>
            <a:xfrm>
              <a:off x="7179733" y="6025446"/>
              <a:ext cx="128016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xmlns="" id="{C6E8187A-1D69-4B58-B8B7-E22D5B266D3C}"/>
              </a:ext>
            </a:extLst>
          </p:cNvPr>
          <p:cNvGrpSpPr/>
          <p:nvPr/>
        </p:nvGrpSpPr>
        <p:grpSpPr>
          <a:xfrm rot="10800000" flipH="1">
            <a:off x="213267" y="4415689"/>
            <a:ext cx="7759299" cy="260290"/>
            <a:chOff x="146756" y="2163423"/>
            <a:chExt cx="15573445" cy="261898"/>
          </a:xfrm>
        </p:grpSpPr>
        <p:cxnSp>
          <p:nvCxnSpPr>
            <p:cNvPr id="11" name="Straight Connector 10">
              <a:extLst>
                <a:ext uri="{FF2B5EF4-FFF2-40B4-BE49-F238E27FC236}">
                  <a16:creationId xmlns:a16="http://schemas.microsoft.com/office/drawing/2014/main" xmlns="" id="{CEF3FD0C-4475-4200-B156-A7A1B6883ADA}"/>
                </a:ext>
              </a:extLst>
            </p:cNvPr>
            <p:cNvCxnSpPr>
              <a:cxnSpLocks/>
            </p:cNvCxnSpPr>
            <p:nvPr/>
          </p:nvCxnSpPr>
          <p:spPr>
            <a:xfrm>
              <a:off x="146756" y="2167467"/>
              <a:ext cx="6999111"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5625159F-6BE1-42B0-9AC1-30C2895F064D}"/>
                </a:ext>
              </a:extLst>
            </p:cNvPr>
            <p:cNvCxnSpPr>
              <a:cxnSpLocks/>
            </p:cNvCxnSpPr>
            <p:nvPr/>
          </p:nvCxnSpPr>
          <p:spPr>
            <a:xfrm>
              <a:off x="7122252" y="2163423"/>
              <a:ext cx="461233" cy="261898"/>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74ECA8F4-DCCB-44F6-B112-0B5A427CC8D1}"/>
                </a:ext>
              </a:extLst>
            </p:cNvPr>
            <p:cNvCxnSpPr>
              <a:cxnSpLocks/>
            </p:cNvCxnSpPr>
            <p:nvPr/>
          </p:nvCxnSpPr>
          <p:spPr>
            <a:xfrm rot="10800000" flipH="1">
              <a:off x="7568424" y="2421469"/>
              <a:ext cx="8151777"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xmlns="" id="{4140F138-D844-4440-ACA6-8E70ECAC4BFF}"/>
              </a:ext>
            </a:extLst>
          </p:cNvPr>
          <p:cNvGrpSpPr/>
          <p:nvPr/>
        </p:nvGrpSpPr>
        <p:grpSpPr>
          <a:xfrm rot="10800000">
            <a:off x="213267" y="5182664"/>
            <a:ext cx="5906442" cy="260290"/>
            <a:chOff x="205561" y="2167467"/>
            <a:chExt cx="11854634" cy="261898"/>
          </a:xfrm>
        </p:grpSpPr>
        <p:cxnSp>
          <p:nvCxnSpPr>
            <p:cNvPr id="15" name="Straight Connector 14">
              <a:extLst>
                <a:ext uri="{FF2B5EF4-FFF2-40B4-BE49-F238E27FC236}">
                  <a16:creationId xmlns:a16="http://schemas.microsoft.com/office/drawing/2014/main" xmlns="" id="{F7B10305-4CD6-4D87-81AB-20048AD66258}"/>
                </a:ext>
              </a:extLst>
            </p:cNvPr>
            <p:cNvCxnSpPr>
              <a:cxnSpLocks/>
            </p:cNvCxnSpPr>
            <p:nvPr/>
          </p:nvCxnSpPr>
          <p:spPr>
            <a:xfrm>
              <a:off x="205561" y="2178052"/>
              <a:ext cx="6999112"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72C8472A-1A56-40E4-A558-B1985F18FD5B}"/>
                </a:ext>
              </a:extLst>
            </p:cNvPr>
            <p:cNvCxnSpPr>
              <a:cxnSpLocks/>
            </p:cNvCxnSpPr>
            <p:nvPr/>
          </p:nvCxnSpPr>
          <p:spPr>
            <a:xfrm>
              <a:off x="7154801" y="2167467"/>
              <a:ext cx="461232" cy="261898"/>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CFF7BAC8-6E9D-4499-8B0C-5CF66FFDEF2B}"/>
                </a:ext>
              </a:extLst>
            </p:cNvPr>
            <p:cNvCxnSpPr>
              <a:cxnSpLocks/>
            </p:cNvCxnSpPr>
            <p:nvPr/>
          </p:nvCxnSpPr>
          <p:spPr>
            <a:xfrm>
              <a:off x="7568423" y="2421467"/>
              <a:ext cx="4491772"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xmlns="" id="{5DF97AFA-13F3-43E4-8DCB-0CCE6612674D}"/>
              </a:ext>
            </a:extLst>
          </p:cNvPr>
          <p:cNvGrpSpPr/>
          <p:nvPr/>
        </p:nvGrpSpPr>
        <p:grpSpPr>
          <a:xfrm rot="10800000">
            <a:off x="460643" y="3011087"/>
            <a:ext cx="4805624" cy="277283"/>
            <a:chOff x="219312" y="2154133"/>
            <a:chExt cx="11840883" cy="278996"/>
          </a:xfrm>
        </p:grpSpPr>
        <p:cxnSp>
          <p:nvCxnSpPr>
            <p:cNvPr id="19" name="Straight Connector 18">
              <a:extLst>
                <a:ext uri="{FF2B5EF4-FFF2-40B4-BE49-F238E27FC236}">
                  <a16:creationId xmlns:a16="http://schemas.microsoft.com/office/drawing/2014/main" xmlns="" id="{0D426F01-AA66-439F-B661-F723D7D1E3F8}"/>
                </a:ext>
              </a:extLst>
            </p:cNvPr>
            <p:cNvCxnSpPr>
              <a:cxnSpLocks/>
            </p:cNvCxnSpPr>
            <p:nvPr/>
          </p:nvCxnSpPr>
          <p:spPr>
            <a:xfrm rot="10800000" flipH="1">
              <a:off x="219312" y="2167467"/>
              <a:ext cx="6926554" cy="0"/>
            </a:xfrm>
            <a:prstGeom prst="line">
              <a:avLst/>
            </a:prstGeom>
            <a:ln w="57150">
              <a:solidFill>
                <a:srgbClr val="FABE78"/>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3F804D58-7760-44DB-8F5E-FB360C2D1ABC}"/>
                </a:ext>
              </a:extLst>
            </p:cNvPr>
            <p:cNvCxnSpPr>
              <a:cxnSpLocks/>
            </p:cNvCxnSpPr>
            <p:nvPr/>
          </p:nvCxnSpPr>
          <p:spPr>
            <a:xfrm rot="10800000" flipH="1" flipV="1">
              <a:off x="7082764" y="2154133"/>
              <a:ext cx="544102" cy="278996"/>
            </a:xfrm>
            <a:prstGeom prst="line">
              <a:avLst/>
            </a:prstGeom>
            <a:ln w="57150">
              <a:solidFill>
                <a:srgbClr val="FABE7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9A608B87-08CB-4E48-9483-74DFA1ED7D8E}"/>
                </a:ext>
              </a:extLst>
            </p:cNvPr>
            <p:cNvCxnSpPr>
              <a:cxnSpLocks/>
            </p:cNvCxnSpPr>
            <p:nvPr/>
          </p:nvCxnSpPr>
          <p:spPr>
            <a:xfrm>
              <a:off x="7568423" y="2421467"/>
              <a:ext cx="4491772" cy="0"/>
            </a:xfrm>
            <a:prstGeom prst="line">
              <a:avLst/>
            </a:prstGeom>
            <a:ln w="57150">
              <a:solidFill>
                <a:srgbClr val="FABE78"/>
              </a:solidFill>
            </a:ln>
            <a:effectLst/>
          </p:spPr>
          <p:style>
            <a:lnRef idx="2">
              <a:schemeClr val="accent1"/>
            </a:lnRef>
            <a:fillRef idx="0">
              <a:schemeClr val="accent1"/>
            </a:fillRef>
            <a:effectRef idx="1">
              <a:schemeClr val="accent1"/>
            </a:effectRef>
            <a:fontRef idx="minor">
              <a:schemeClr val="tx1"/>
            </a:fontRef>
          </p:style>
        </p:cxnSp>
      </p:grpSp>
      <p:sp>
        <p:nvSpPr>
          <p:cNvPr id="22" name="Rectangle 21">
            <a:extLst>
              <a:ext uri="{FF2B5EF4-FFF2-40B4-BE49-F238E27FC236}">
                <a16:creationId xmlns:a16="http://schemas.microsoft.com/office/drawing/2014/main" xmlns="" id="{9033198A-ED08-4FB4-B066-1512700E919D}"/>
              </a:ext>
            </a:extLst>
          </p:cNvPr>
          <p:cNvSpPr/>
          <p:nvPr/>
        </p:nvSpPr>
        <p:spPr>
          <a:xfrm>
            <a:off x="3265163" y="2843857"/>
            <a:ext cx="2052420" cy="369332"/>
          </a:xfrm>
          <a:prstGeom prst="rect">
            <a:avLst/>
          </a:prstGeom>
        </p:spPr>
        <p:txBody>
          <a:bodyPr wrap="none">
            <a:spAutoFit/>
          </a:bodyPr>
          <a:lstStyle/>
          <a:p>
            <a:pPr algn="r"/>
            <a:r>
              <a:rPr lang="en-US" dirty="0">
                <a:solidFill>
                  <a:schemeClr val="tx2">
                    <a:lumMod val="60000"/>
                    <a:lumOff val="40000"/>
                  </a:schemeClr>
                </a:solidFill>
              </a:rPr>
              <a:t>Treatment Toolbox</a:t>
            </a:r>
          </a:p>
        </p:txBody>
      </p:sp>
      <p:sp>
        <p:nvSpPr>
          <p:cNvPr id="23" name="Rectangle 22">
            <a:extLst>
              <a:ext uri="{FF2B5EF4-FFF2-40B4-BE49-F238E27FC236}">
                <a16:creationId xmlns:a16="http://schemas.microsoft.com/office/drawing/2014/main" xmlns="" id="{1FF153E5-2C4B-4993-B809-31E714184EF8}"/>
              </a:ext>
            </a:extLst>
          </p:cNvPr>
          <p:cNvSpPr/>
          <p:nvPr/>
        </p:nvSpPr>
        <p:spPr>
          <a:xfrm>
            <a:off x="3952756" y="3898601"/>
            <a:ext cx="2895601" cy="461665"/>
          </a:xfrm>
          <a:prstGeom prst="rect">
            <a:avLst/>
          </a:prstGeom>
        </p:spPr>
        <p:txBody>
          <a:bodyPr wrap="none">
            <a:spAutoFit/>
          </a:bodyPr>
          <a:lstStyle/>
          <a:p>
            <a:pPr algn="r"/>
            <a:r>
              <a:rPr lang="en-US" sz="2400" b="1" dirty="0">
                <a:solidFill>
                  <a:schemeClr val="bg1"/>
                </a:solidFill>
              </a:rPr>
              <a:t>PPRA User Account</a:t>
            </a:r>
          </a:p>
        </p:txBody>
      </p:sp>
      <p:sp>
        <p:nvSpPr>
          <p:cNvPr id="24" name="Rectangle 23">
            <a:extLst>
              <a:ext uri="{FF2B5EF4-FFF2-40B4-BE49-F238E27FC236}">
                <a16:creationId xmlns:a16="http://schemas.microsoft.com/office/drawing/2014/main" xmlns="" id="{07C76E1D-67A8-45D8-B3E4-27B42E143B44}"/>
              </a:ext>
            </a:extLst>
          </p:cNvPr>
          <p:cNvSpPr/>
          <p:nvPr/>
        </p:nvSpPr>
        <p:spPr>
          <a:xfrm>
            <a:off x="3773916" y="5005848"/>
            <a:ext cx="2386294" cy="369332"/>
          </a:xfrm>
          <a:prstGeom prst="rect">
            <a:avLst/>
          </a:prstGeom>
        </p:spPr>
        <p:txBody>
          <a:bodyPr wrap="none">
            <a:spAutoFit/>
          </a:bodyPr>
          <a:lstStyle/>
          <a:p>
            <a:pPr algn="r"/>
            <a:r>
              <a:rPr lang="en-US" dirty="0">
                <a:solidFill>
                  <a:schemeClr val="tx2">
                    <a:lumMod val="60000"/>
                    <a:lumOff val="40000"/>
                  </a:schemeClr>
                </a:solidFill>
              </a:rPr>
              <a:t>Network Optimization</a:t>
            </a:r>
          </a:p>
        </p:txBody>
      </p:sp>
      <p:sp>
        <p:nvSpPr>
          <p:cNvPr id="25" name="Rectangle 24">
            <a:extLst>
              <a:ext uri="{FF2B5EF4-FFF2-40B4-BE49-F238E27FC236}">
                <a16:creationId xmlns:a16="http://schemas.microsoft.com/office/drawing/2014/main" xmlns="" id="{83E38FEC-6D94-4CD1-B3BF-C10E7FC04AED}"/>
              </a:ext>
            </a:extLst>
          </p:cNvPr>
          <p:cNvSpPr/>
          <p:nvPr/>
        </p:nvSpPr>
        <p:spPr>
          <a:xfrm>
            <a:off x="1175280" y="2706395"/>
            <a:ext cx="1189749" cy="261610"/>
          </a:xfrm>
          <a:prstGeom prst="rect">
            <a:avLst/>
          </a:prstGeom>
        </p:spPr>
        <p:txBody>
          <a:bodyPr wrap="none">
            <a:spAutoFit/>
          </a:bodyPr>
          <a:lstStyle/>
          <a:p>
            <a:r>
              <a:rPr lang="en-US" sz="1050" b="1" spc="300" dirty="0">
                <a:solidFill>
                  <a:srgbClr val="FABE78"/>
                </a:solidFill>
              </a:rPr>
              <a:t>SECTION 1</a:t>
            </a:r>
          </a:p>
        </p:txBody>
      </p:sp>
      <p:sp>
        <p:nvSpPr>
          <p:cNvPr id="26" name="Rectangle 25">
            <a:extLst>
              <a:ext uri="{FF2B5EF4-FFF2-40B4-BE49-F238E27FC236}">
                <a16:creationId xmlns:a16="http://schemas.microsoft.com/office/drawing/2014/main" xmlns="" id="{F32D4524-73A1-4A8E-832E-86FCAF8BC9ED}"/>
              </a:ext>
            </a:extLst>
          </p:cNvPr>
          <p:cNvSpPr/>
          <p:nvPr/>
        </p:nvSpPr>
        <p:spPr>
          <a:xfrm>
            <a:off x="2555570" y="4344821"/>
            <a:ext cx="1189749" cy="261610"/>
          </a:xfrm>
          <a:prstGeom prst="rect">
            <a:avLst/>
          </a:prstGeom>
        </p:spPr>
        <p:txBody>
          <a:bodyPr wrap="none">
            <a:spAutoFit/>
          </a:bodyPr>
          <a:lstStyle/>
          <a:p>
            <a:r>
              <a:rPr lang="en-US" sz="1050" b="1" spc="300" dirty="0">
                <a:solidFill>
                  <a:srgbClr val="FFCC00"/>
                </a:solidFill>
              </a:rPr>
              <a:t>SECTION 2</a:t>
            </a:r>
          </a:p>
        </p:txBody>
      </p:sp>
      <p:sp>
        <p:nvSpPr>
          <p:cNvPr id="27" name="Rectangle 26">
            <a:extLst>
              <a:ext uri="{FF2B5EF4-FFF2-40B4-BE49-F238E27FC236}">
                <a16:creationId xmlns:a16="http://schemas.microsoft.com/office/drawing/2014/main" xmlns="" id="{165ACDC1-B80A-4518-9442-D025E33D6C9A}"/>
              </a:ext>
            </a:extLst>
          </p:cNvPr>
          <p:cNvSpPr/>
          <p:nvPr/>
        </p:nvSpPr>
        <p:spPr>
          <a:xfrm>
            <a:off x="1260082" y="4889396"/>
            <a:ext cx="1189749" cy="261610"/>
          </a:xfrm>
          <a:prstGeom prst="rect">
            <a:avLst/>
          </a:prstGeom>
        </p:spPr>
        <p:txBody>
          <a:bodyPr wrap="none">
            <a:spAutoFit/>
          </a:bodyPr>
          <a:lstStyle/>
          <a:p>
            <a:r>
              <a:rPr lang="en-US" sz="1050" b="1" spc="300" dirty="0">
                <a:solidFill>
                  <a:schemeClr val="tx2">
                    <a:lumMod val="60000"/>
                    <a:lumOff val="40000"/>
                  </a:schemeClr>
                </a:solidFill>
              </a:rPr>
              <a:t>SECTION 3</a:t>
            </a:r>
          </a:p>
        </p:txBody>
      </p:sp>
      <p:sp>
        <p:nvSpPr>
          <p:cNvPr id="28" name="Rectangle 27">
            <a:extLst>
              <a:ext uri="{FF2B5EF4-FFF2-40B4-BE49-F238E27FC236}">
                <a16:creationId xmlns:a16="http://schemas.microsoft.com/office/drawing/2014/main" xmlns="" id="{C4A39E69-767E-4A2D-83E2-B7890FAD0D1B}"/>
              </a:ext>
            </a:extLst>
          </p:cNvPr>
          <p:cNvSpPr/>
          <p:nvPr/>
        </p:nvSpPr>
        <p:spPr>
          <a:xfrm>
            <a:off x="3952756" y="4475626"/>
            <a:ext cx="4204068" cy="369332"/>
          </a:xfrm>
          <a:prstGeom prst="rect">
            <a:avLst/>
          </a:prstGeom>
        </p:spPr>
        <p:txBody>
          <a:bodyPr wrap="square">
            <a:spAutoFit/>
          </a:bodyPr>
          <a:lstStyle/>
          <a:p>
            <a:r>
              <a:rPr lang="en-US" i="1" dirty="0">
                <a:solidFill>
                  <a:srgbClr val="FFFFFF"/>
                </a:solidFill>
              </a:rPr>
              <a:t>Tailor tools &amp; calculators to your area</a:t>
            </a:r>
          </a:p>
        </p:txBody>
      </p:sp>
      <p:sp>
        <p:nvSpPr>
          <p:cNvPr id="29" name="Rectangle 28">
            <a:extLst>
              <a:ext uri="{FF2B5EF4-FFF2-40B4-BE49-F238E27FC236}">
                <a16:creationId xmlns:a16="http://schemas.microsoft.com/office/drawing/2014/main" xmlns="" id="{DBD22258-63E6-480B-9491-CA0979B97F7A}"/>
              </a:ext>
            </a:extLst>
          </p:cNvPr>
          <p:cNvSpPr/>
          <p:nvPr/>
        </p:nvSpPr>
        <p:spPr>
          <a:xfrm>
            <a:off x="8224824" y="1212502"/>
            <a:ext cx="3340641" cy="3551229"/>
          </a:xfrm>
          <a:prstGeom prst="rect">
            <a:avLst/>
          </a:prstGeom>
        </p:spPr>
        <p:txBody>
          <a:bodyPr wrap="square">
            <a:spAutoFit/>
          </a:bodyPr>
          <a:lstStyle/>
          <a:p>
            <a:pPr>
              <a:lnSpc>
                <a:spcPct val="90000"/>
              </a:lnSpc>
              <a:spcBef>
                <a:spcPts val="1200"/>
              </a:spcBef>
            </a:pPr>
            <a:r>
              <a:rPr lang="en-US" sz="3100" dirty="0">
                <a:solidFill>
                  <a:schemeClr val="bg1"/>
                </a:solidFill>
              </a:rPr>
              <a:t>User Account Capabilities</a:t>
            </a:r>
          </a:p>
          <a:p>
            <a:pPr marL="169863" indent="-169863">
              <a:lnSpc>
                <a:spcPct val="90000"/>
              </a:lnSpc>
              <a:spcBef>
                <a:spcPts val="1200"/>
              </a:spcBef>
              <a:buFont typeface="Arial" panose="020B0604020202020204" pitchFamily="34" charset="0"/>
              <a:buChar char="•"/>
            </a:pPr>
            <a:r>
              <a:rPr lang="en-US" sz="2200" dirty="0">
                <a:solidFill>
                  <a:schemeClr val="bg1"/>
                </a:solidFill>
              </a:rPr>
              <a:t>Enter unit cost, life extension, and structural numbers from your area</a:t>
            </a:r>
          </a:p>
          <a:p>
            <a:pPr marL="169863" indent="-169863">
              <a:lnSpc>
                <a:spcPct val="90000"/>
              </a:lnSpc>
              <a:spcBef>
                <a:spcPts val="1200"/>
              </a:spcBef>
              <a:buFont typeface="Arial" panose="020B0604020202020204" pitchFamily="34" charset="0"/>
              <a:buChar char="•"/>
            </a:pPr>
            <a:r>
              <a:rPr lang="en-US" sz="2200" dirty="0">
                <a:solidFill>
                  <a:schemeClr val="bg1"/>
                </a:solidFill>
              </a:rPr>
              <a:t>Update units </a:t>
            </a:r>
            <a:br>
              <a:rPr lang="en-US" sz="2200" dirty="0">
                <a:solidFill>
                  <a:schemeClr val="bg1"/>
                </a:solidFill>
              </a:rPr>
            </a:br>
            <a:r>
              <a:rPr lang="en-US" sz="2200" dirty="0">
                <a:solidFill>
                  <a:schemeClr val="bg1"/>
                </a:solidFill>
              </a:rPr>
              <a:t>of measure </a:t>
            </a:r>
            <a:br>
              <a:rPr lang="en-US" sz="2200" dirty="0">
                <a:solidFill>
                  <a:schemeClr val="bg1"/>
                </a:solidFill>
              </a:rPr>
            </a:br>
            <a:r>
              <a:rPr lang="en-US" sz="2200" dirty="0">
                <a:solidFill>
                  <a:schemeClr val="bg1"/>
                </a:solidFill>
              </a:rPr>
              <a:t>for US or Canada</a:t>
            </a:r>
          </a:p>
          <a:p>
            <a:pPr marL="169863" indent="-169863">
              <a:lnSpc>
                <a:spcPct val="90000"/>
              </a:lnSpc>
              <a:spcBef>
                <a:spcPts val="1200"/>
              </a:spcBef>
              <a:buFont typeface="Arial" panose="020B0604020202020204" pitchFamily="34" charset="0"/>
              <a:buChar char="•"/>
            </a:pPr>
            <a:endParaRPr lang="en-US" sz="2200" dirty="0">
              <a:solidFill>
                <a:schemeClr val="bg1"/>
              </a:solidFill>
            </a:endParaRPr>
          </a:p>
        </p:txBody>
      </p:sp>
      <p:sp>
        <p:nvSpPr>
          <p:cNvPr id="30" name="Rectangle 29">
            <a:extLst>
              <a:ext uri="{FF2B5EF4-FFF2-40B4-BE49-F238E27FC236}">
                <a16:creationId xmlns:a16="http://schemas.microsoft.com/office/drawing/2014/main" xmlns="" id="{68F4BAD0-9614-4296-93E2-1E88D01C4819}"/>
              </a:ext>
            </a:extLst>
          </p:cNvPr>
          <p:cNvSpPr/>
          <p:nvPr/>
        </p:nvSpPr>
        <p:spPr>
          <a:xfrm>
            <a:off x="79022" y="2332850"/>
            <a:ext cx="451556" cy="3042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6503021F-5768-4660-950D-AD03075CB8E7}"/>
              </a:ext>
            </a:extLst>
          </p:cNvPr>
          <p:cNvSpPr/>
          <p:nvPr/>
        </p:nvSpPr>
        <p:spPr>
          <a:xfrm rot="16200000">
            <a:off x="-924320" y="3805552"/>
            <a:ext cx="2431371" cy="338554"/>
          </a:xfrm>
          <a:prstGeom prst="rect">
            <a:avLst/>
          </a:prstGeom>
        </p:spPr>
        <p:txBody>
          <a:bodyPr wrap="none">
            <a:spAutoFit/>
          </a:bodyPr>
          <a:lstStyle/>
          <a:p>
            <a:r>
              <a:rPr lang="en-US" sz="1600" spc="200" dirty="0"/>
              <a:t>WEBSITE FEATURES</a:t>
            </a:r>
          </a:p>
        </p:txBody>
      </p:sp>
      <p:sp>
        <p:nvSpPr>
          <p:cNvPr id="41" name="Rectangle 40">
            <a:extLst>
              <a:ext uri="{FF2B5EF4-FFF2-40B4-BE49-F238E27FC236}">
                <a16:creationId xmlns:a16="http://schemas.microsoft.com/office/drawing/2014/main" xmlns="" id="{A5119846-680F-4A51-8FA1-3C5C1B9293DB}"/>
              </a:ext>
            </a:extLst>
          </p:cNvPr>
          <p:cNvSpPr/>
          <p:nvPr/>
        </p:nvSpPr>
        <p:spPr>
          <a:xfrm>
            <a:off x="9986771" y="6195285"/>
            <a:ext cx="2056327" cy="369332"/>
          </a:xfrm>
          <a:prstGeom prst="rect">
            <a:avLst/>
          </a:prstGeom>
        </p:spPr>
        <p:txBody>
          <a:bodyPr wrap="square">
            <a:spAutoFit/>
          </a:bodyPr>
          <a:lstStyle/>
          <a:p>
            <a:r>
              <a:rPr lang="en-US" b="1" spc="-100" dirty="0">
                <a:solidFill>
                  <a:schemeClr val="bg1"/>
                </a:solidFill>
                <a:latin typeface="+mj-lt"/>
                <a:ea typeface="Franklin Gothic Demi" charset="0"/>
                <a:cs typeface="Franklin Gothic Demi" charset="0"/>
              </a:rPr>
              <a:t>RoadResource.org</a:t>
            </a:r>
            <a:endParaRPr lang="en-US"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631598925"/>
      </p:ext>
    </p:extLst>
  </p:cSld>
  <p:clrMapOvr>
    <a:masterClrMapping/>
  </p:clrMapOvr>
  <p:transition xmlns:p14="http://schemas.microsoft.com/office/powerpoint/2010/mai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E5B5D91-7959-4DCD-A470-9941F85741DD}"/>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xmlns="" id="{DEEAED29-D3F8-4667-A04E-3FBEACFD8896}"/>
              </a:ext>
            </a:extLst>
          </p:cNvPr>
          <p:cNvGrpSpPr/>
          <p:nvPr/>
        </p:nvGrpSpPr>
        <p:grpSpPr>
          <a:xfrm>
            <a:off x="0" y="-8369"/>
            <a:ext cx="12192000" cy="6866369"/>
            <a:chOff x="0" y="-8369"/>
            <a:chExt cx="12192000" cy="6866369"/>
          </a:xfrm>
          <a:solidFill>
            <a:schemeClr val="bg1"/>
          </a:solidFill>
        </p:grpSpPr>
        <p:sp>
          <p:nvSpPr>
            <p:cNvPr id="11" name="Rectangle 10">
              <a:extLst>
                <a:ext uri="{FF2B5EF4-FFF2-40B4-BE49-F238E27FC236}">
                  <a16:creationId xmlns:a16="http://schemas.microsoft.com/office/drawing/2014/main" xmlns="" id="{A14E45D8-ED79-4D52-A2A0-FAD8A72C3374}"/>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3032F313-A278-441C-964F-236B95037391}"/>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xmlns="" id="{F8BBFC2B-B941-4A9F-860E-537810879673}"/>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xmlns="" id="{AAF81E90-FC8D-4768-B31F-A5427D2B78B7}"/>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sp>
        <p:nvSpPr>
          <p:cNvPr id="7" name="Title 3">
            <a:extLst>
              <a:ext uri="{FF2B5EF4-FFF2-40B4-BE49-F238E27FC236}">
                <a16:creationId xmlns:a16="http://schemas.microsoft.com/office/drawing/2014/main" xmlns="" id="{1A05EA80-7566-4DAE-BC62-9BC783689846}"/>
              </a:ext>
            </a:extLst>
          </p:cNvPr>
          <p:cNvSpPr txBox="1">
            <a:spLocks/>
          </p:cNvSpPr>
          <p:nvPr/>
        </p:nvSpPr>
        <p:spPr>
          <a:xfrm>
            <a:off x="609600" y="102289"/>
            <a:ext cx="10972800" cy="11430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tx1"/>
                </a:solidFill>
                <a:latin typeface="+mj-lt"/>
                <a:ea typeface="+mj-ea"/>
                <a:cs typeface="Times New Roman" panose="02020603050405020304" pitchFamily="18" charset="0"/>
              </a:defRPr>
            </a:lvl1pPr>
          </a:lstStyle>
          <a:p>
            <a:r>
              <a:rPr lang="en-US" dirty="0"/>
              <a:t>My PPRA Account</a:t>
            </a:r>
          </a:p>
        </p:txBody>
      </p:sp>
      <p:sp>
        <p:nvSpPr>
          <p:cNvPr id="8" name="Rectangle 7">
            <a:extLst>
              <a:ext uri="{FF2B5EF4-FFF2-40B4-BE49-F238E27FC236}">
                <a16:creationId xmlns:a16="http://schemas.microsoft.com/office/drawing/2014/main" xmlns="" id="{93E64D7D-7BF9-4EC6-92A2-57027FE85329}"/>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Input costs and life extension in your area to make the most of the site &amp; tools</a:t>
            </a:r>
          </a:p>
        </p:txBody>
      </p:sp>
      <p:pic>
        <p:nvPicPr>
          <p:cNvPr id="9" name="Picture 2" descr="Image result for PPRA logo">
            <a:extLst>
              <a:ext uri="{FF2B5EF4-FFF2-40B4-BE49-F238E27FC236}">
                <a16:creationId xmlns:a16="http://schemas.microsoft.com/office/drawing/2014/main" xmlns="" id="{B7E10BF0-2D9B-4FFE-93E9-4746965A0E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1989984" y="1961335"/>
            <a:ext cx="5710698" cy="4425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a:extLst>
              <a:ext uri="{FF2B5EF4-FFF2-40B4-BE49-F238E27FC236}">
                <a16:creationId xmlns:a16="http://schemas.microsoft.com/office/drawing/2014/main" xmlns="" id="{DA66B93C-632C-49AC-B85A-EA07EC5D8105}"/>
              </a:ext>
            </a:extLst>
          </p:cNvPr>
          <p:cNvSpPr/>
          <p:nvPr/>
        </p:nvSpPr>
        <p:spPr>
          <a:xfrm>
            <a:off x="6790267" y="3889021"/>
            <a:ext cx="5401733" cy="234675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50F422B8-99D3-4FF1-ADB0-02EFEB55B63C}"/>
              </a:ext>
            </a:extLst>
          </p:cNvPr>
          <p:cNvSpPr/>
          <p:nvPr/>
        </p:nvSpPr>
        <p:spPr>
          <a:xfrm>
            <a:off x="7008181" y="4222377"/>
            <a:ext cx="4896779" cy="1928733"/>
          </a:xfrm>
          <a:prstGeom prst="rect">
            <a:avLst/>
          </a:prstGeom>
        </p:spPr>
        <p:txBody>
          <a:bodyPr wrap="square">
            <a:spAutoFit/>
          </a:bodyPr>
          <a:lstStyle/>
          <a:p>
            <a:pPr>
              <a:lnSpc>
                <a:spcPct val="120000"/>
              </a:lnSpc>
            </a:pPr>
            <a:r>
              <a:rPr lang="en-US" sz="2000" dirty="0">
                <a:solidFill>
                  <a:schemeClr val="bg1"/>
                </a:solidFill>
              </a:rPr>
              <a:t>Change aggregate data into costs, life extension, and structural numbers relevant to you. Tools throughout the site automatically re-populate with your data every time you log in. </a:t>
            </a:r>
            <a:endParaRPr lang="en-US" sz="2000" b="1" dirty="0">
              <a:solidFill>
                <a:schemeClr val="bg1"/>
              </a:solidFill>
            </a:endParaRPr>
          </a:p>
        </p:txBody>
      </p:sp>
      <p:sp>
        <p:nvSpPr>
          <p:cNvPr id="19" name="TextBox 18">
            <a:extLst>
              <a:ext uri="{FF2B5EF4-FFF2-40B4-BE49-F238E27FC236}">
                <a16:creationId xmlns:a16="http://schemas.microsoft.com/office/drawing/2014/main" xmlns="" id="{62C80B4C-7627-474B-B9A1-DA5A2FBCE818}"/>
              </a:ext>
            </a:extLst>
          </p:cNvPr>
          <p:cNvSpPr txBox="1"/>
          <p:nvPr/>
        </p:nvSpPr>
        <p:spPr>
          <a:xfrm>
            <a:off x="7008181" y="3930615"/>
            <a:ext cx="3367531" cy="369332"/>
          </a:xfrm>
          <a:prstGeom prst="rect">
            <a:avLst/>
          </a:prstGeom>
          <a:noFill/>
        </p:spPr>
        <p:txBody>
          <a:bodyPr wrap="square" rtlCol="0">
            <a:spAutoFit/>
          </a:bodyPr>
          <a:lstStyle/>
          <a:p>
            <a:r>
              <a:rPr lang="en-US" b="1" dirty="0"/>
              <a:t>NOTE:</a:t>
            </a:r>
          </a:p>
        </p:txBody>
      </p:sp>
      <p:sp>
        <p:nvSpPr>
          <p:cNvPr id="20" name="TextBox 19">
            <a:extLst>
              <a:ext uri="{FF2B5EF4-FFF2-40B4-BE49-F238E27FC236}">
                <a16:creationId xmlns:a16="http://schemas.microsoft.com/office/drawing/2014/main" xmlns="" id="{4B899408-2170-4004-9541-2C0DD4F83620}"/>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14</a:t>
            </a:fld>
            <a:endParaRPr lang="en-US" sz="1000" b="1" dirty="0">
              <a:solidFill>
                <a:schemeClr val="bg1"/>
              </a:solidFill>
            </a:endParaRPr>
          </a:p>
        </p:txBody>
      </p:sp>
      <p:sp>
        <p:nvSpPr>
          <p:cNvPr id="21" name="Rectangle 20">
            <a:extLst>
              <a:ext uri="{FF2B5EF4-FFF2-40B4-BE49-F238E27FC236}">
                <a16:creationId xmlns:a16="http://schemas.microsoft.com/office/drawing/2014/main" xmlns="" id="{C1E65D37-79DB-4B7C-A3CE-FB4AEB0D00DE}"/>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2131773140"/>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081754AC-52E4-43DD-B6D9-C0986B26B45C}"/>
              </a:ext>
            </a:extLst>
          </p:cNvPr>
          <p:cNvGrpSpPr/>
          <p:nvPr/>
        </p:nvGrpSpPr>
        <p:grpSpPr>
          <a:xfrm>
            <a:off x="213267" y="4015901"/>
            <a:ext cx="6647137" cy="660078"/>
            <a:chOff x="213267" y="4015901"/>
            <a:chExt cx="6647137" cy="660078"/>
          </a:xfrm>
        </p:grpSpPr>
        <p:grpSp>
          <p:nvGrpSpPr>
            <p:cNvPr id="44" name="Group 43">
              <a:extLst>
                <a:ext uri="{FF2B5EF4-FFF2-40B4-BE49-F238E27FC236}">
                  <a16:creationId xmlns:a16="http://schemas.microsoft.com/office/drawing/2014/main" xmlns="" id="{A2478909-9D80-4C17-A757-57ABB431174C}"/>
                </a:ext>
              </a:extLst>
            </p:cNvPr>
            <p:cNvGrpSpPr/>
            <p:nvPr/>
          </p:nvGrpSpPr>
          <p:grpSpPr>
            <a:xfrm rot="10800000" flipH="1">
              <a:off x="213267" y="4415689"/>
              <a:ext cx="6548778" cy="260290"/>
              <a:chOff x="146756" y="2163423"/>
              <a:chExt cx="13143846" cy="261898"/>
            </a:xfrm>
          </p:grpSpPr>
          <p:cxnSp>
            <p:nvCxnSpPr>
              <p:cNvPr id="47" name="Straight Connector 46">
                <a:extLst>
                  <a:ext uri="{FF2B5EF4-FFF2-40B4-BE49-F238E27FC236}">
                    <a16:creationId xmlns:a16="http://schemas.microsoft.com/office/drawing/2014/main" xmlns="" id="{FFF38BAF-DE9D-4023-B907-BC7059F6FE97}"/>
                  </a:ext>
                </a:extLst>
              </p:cNvPr>
              <p:cNvCxnSpPr>
                <a:cxnSpLocks/>
              </p:cNvCxnSpPr>
              <p:nvPr/>
            </p:nvCxnSpPr>
            <p:spPr>
              <a:xfrm>
                <a:off x="146756" y="2167467"/>
                <a:ext cx="6999111"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144A8D56-E1E7-4D45-9DA0-B848FCB24CD8}"/>
                  </a:ext>
                </a:extLst>
              </p:cNvPr>
              <p:cNvCxnSpPr>
                <a:cxnSpLocks/>
              </p:cNvCxnSpPr>
              <p:nvPr/>
            </p:nvCxnSpPr>
            <p:spPr>
              <a:xfrm>
                <a:off x="7122252" y="2163423"/>
                <a:ext cx="461233" cy="261898"/>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012DD3F2-F407-4B74-AE44-3D69F7E8E4B8}"/>
                  </a:ext>
                </a:extLst>
              </p:cNvPr>
              <p:cNvCxnSpPr>
                <a:cxnSpLocks/>
              </p:cNvCxnSpPr>
              <p:nvPr/>
            </p:nvCxnSpPr>
            <p:spPr>
              <a:xfrm rot="10800000" flipH="1">
                <a:off x="7568424" y="2421469"/>
                <a:ext cx="5722178"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45" name="Rectangle 44">
              <a:extLst>
                <a:ext uri="{FF2B5EF4-FFF2-40B4-BE49-F238E27FC236}">
                  <a16:creationId xmlns:a16="http://schemas.microsoft.com/office/drawing/2014/main" xmlns="" id="{139BD028-3252-4928-89E7-761E160DC45F}"/>
                </a:ext>
              </a:extLst>
            </p:cNvPr>
            <p:cNvSpPr/>
            <p:nvPr/>
          </p:nvSpPr>
          <p:spPr>
            <a:xfrm>
              <a:off x="4765150" y="4015901"/>
              <a:ext cx="2095254" cy="369332"/>
            </a:xfrm>
            <a:prstGeom prst="rect">
              <a:avLst/>
            </a:prstGeom>
          </p:spPr>
          <p:txBody>
            <a:bodyPr wrap="none">
              <a:spAutoFit/>
            </a:bodyPr>
            <a:lstStyle/>
            <a:p>
              <a:pPr algn="r"/>
              <a:r>
                <a:rPr lang="en-US" dirty="0">
                  <a:solidFill>
                    <a:schemeClr val="tx2">
                      <a:lumMod val="60000"/>
                      <a:lumOff val="40000"/>
                    </a:schemeClr>
                  </a:solidFill>
                </a:rPr>
                <a:t>PPRA User Account</a:t>
              </a:r>
            </a:p>
          </p:txBody>
        </p:sp>
        <p:sp>
          <p:nvSpPr>
            <p:cNvPr id="46" name="Rectangle 45">
              <a:extLst>
                <a:ext uri="{FF2B5EF4-FFF2-40B4-BE49-F238E27FC236}">
                  <a16:creationId xmlns:a16="http://schemas.microsoft.com/office/drawing/2014/main" xmlns="" id="{552081FB-7C83-466F-92DE-6E640B1D5854}"/>
                </a:ext>
              </a:extLst>
            </p:cNvPr>
            <p:cNvSpPr/>
            <p:nvPr/>
          </p:nvSpPr>
          <p:spPr>
            <a:xfrm>
              <a:off x="2555570" y="4344821"/>
              <a:ext cx="1189749" cy="261610"/>
            </a:xfrm>
            <a:prstGeom prst="rect">
              <a:avLst/>
            </a:prstGeom>
          </p:spPr>
          <p:txBody>
            <a:bodyPr wrap="none">
              <a:spAutoFit/>
            </a:bodyPr>
            <a:lstStyle/>
            <a:p>
              <a:r>
                <a:rPr lang="en-US" sz="1050" b="1" spc="300" dirty="0">
                  <a:solidFill>
                    <a:schemeClr val="tx2">
                      <a:lumMod val="60000"/>
                      <a:lumOff val="40000"/>
                    </a:schemeClr>
                  </a:solidFill>
                </a:rPr>
                <a:t>SECTION 2</a:t>
              </a:r>
            </a:p>
          </p:txBody>
        </p:sp>
      </p:grpSp>
      <p:grpSp>
        <p:nvGrpSpPr>
          <p:cNvPr id="9" name="Group 8">
            <a:extLst>
              <a:ext uri="{FF2B5EF4-FFF2-40B4-BE49-F238E27FC236}">
                <a16:creationId xmlns:a16="http://schemas.microsoft.com/office/drawing/2014/main" xmlns="" id="{F393315E-FE91-4A33-98F8-E1E9025A5EC0}"/>
              </a:ext>
            </a:extLst>
          </p:cNvPr>
          <p:cNvGrpSpPr/>
          <p:nvPr/>
        </p:nvGrpSpPr>
        <p:grpSpPr>
          <a:xfrm>
            <a:off x="7972566" y="883357"/>
            <a:ext cx="1280160" cy="5147733"/>
            <a:chOff x="7179733" y="903111"/>
            <a:chExt cx="1280160" cy="5147733"/>
          </a:xfrm>
        </p:grpSpPr>
        <p:cxnSp>
          <p:nvCxnSpPr>
            <p:cNvPr id="11" name="Straight Connector 10">
              <a:extLst>
                <a:ext uri="{FF2B5EF4-FFF2-40B4-BE49-F238E27FC236}">
                  <a16:creationId xmlns:a16="http://schemas.microsoft.com/office/drawing/2014/main" xmlns="" id="{8ABBE7F6-6D22-4764-84BC-B66CDFD2684C}"/>
                </a:ext>
              </a:extLst>
            </p:cNvPr>
            <p:cNvCxnSpPr/>
            <p:nvPr/>
          </p:nvCxnSpPr>
          <p:spPr>
            <a:xfrm flipH="1">
              <a:off x="7179733" y="928509"/>
              <a:ext cx="128016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D93936AA-9A0F-4422-A62C-B997A0E9086E}"/>
                </a:ext>
              </a:extLst>
            </p:cNvPr>
            <p:cNvCxnSpPr/>
            <p:nvPr/>
          </p:nvCxnSpPr>
          <p:spPr>
            <a:xfrm>
              <a:off x="7179733" y="903111"/>
              <a:ext cx="0" cy="5147733"/>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9ED4F66E-442E-4AA7-915F-A07E3165A91C}"/>
                </a:ext>
              </a:extLst>
            </p:cNvPr>
            <p:cNvCxnSpPr/>
            <p:nvPr/>
          </p:nvCxnSpPr>
          <p:spPr>
            <a:xfrm>
              <a:off x="7179733" y="6025446"/>
              <a:ext cx="128016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5521737C-732A-47AE-B9F7-68CF746CFC5F}"/>
              </a:ext>
            </a:extLst>
          </p:cNvPr>
          <p:cNvGrpSpPr/>
          <p:nvPr/>
        </p:nvGrpSpPr>
        <p:grpSpPr>
          <a:xfrm rot="10800000">
            <a:off x="213267" y="5182664"/>
            <a:ext cx="7759299" cy="260290"/>
            <a:chOff x="-3513250" y="2167467"/>
            <a:chExt cx="15573445" cy="261898"/>
          </a:xfrm>
        </p:grpSpPr>
        <p:cxnSp>
          <p:nvCxnSpPr>
            <p:cNvPr id="25" name="Straight Connector 24">
              <a:extLst>
                <a:ext uri="{FF2B5EF4-FFF2-40B4-BE49-F238E27FC236}">
                  <a16:creationId xmlns:a16="http://schemas.microsoft.com/office/drawing/2014/main" xmlns="" id="{B0E4515B-3C80-4CB3-A98B-60110D4D1FE1}"/>
                </a:ext>
              </a:extLst>
            </p:cNvPr>
            <p:cNvCxnSpPr>
              <a:cxnSpLocks/>
            </p:cNvCxnSpPr>
            <p:nvPr/>
          </p:nvCxnSpPr>
          <p:spPr>
            <a:xfrm rot="10800000" flipH="1">
              <a:off x="-3513250" y="2178052"/>
              <a:ext cx="10717919"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DEF3E08F-F06B-4C62-9CC2-D54ACF8335FF}"/>
                </a:ext>
              </a:extLst>
            </p:cNvPr>
            <p:cNvCxnSpPr>
              <a:cxnSpLocks/>
            </p:cNvCxnSpPr>
            <p:nvPr/>
          </p:nvCxnSpPr>
          <p:spPr>
            <a:xfrm>
              <a:off x="7154801" y="2167467"/>
              <a:ext cx="461232" cy="261898"/>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05B6D0DF-5146-409B-AACC-F1F10A25B821}"/>
                </a:ext>
              </a:extLst>
            </p:cNvPr>
            <p:cNvCxnSpPr>
              <a:cxnSpLocks/>
            </p:cNvCxnSpPr>
            <p:nvPr/>
          </p:nvCxnSpPr>
          <p:spPr>
            <a:xfrm>
              <a:off x="7568423" y="2421467"/>
              <a:ext cx="4491772"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xmlns="" id="{F0AF85C4-DEA5-41A1-A68C-C0EED2FD85E2}"/>
              </a:ext>
            </a:extLst>
          </p:cNvPr>
          <p:cNvGrpSpPr/>
          <p:nvPr/>
        </p:nvGrpSpPr>
        <p:grpSpPr>
          <a:xfrm rot="10800000">
            <a:off x="460643" y="3011087"/>
            <a:ext cx="4805624" cy="277283"/>
            <a:chOff x="219312" y="2154133"/>
            <a:chExt cx="11840883" cy="278996"/>
          </a:xfrm>
        </p:grpSpPr>
        <p:cxnSp>
          <p:nvCxnSpPr>
            <p:cNvPr id="29" name="Straight Connector 28">
              <a:extLst>
                <a:ext uri="{FF2B5EF4-FFF2-40B4-BE49-F238E27FC236}">
                  <a16:creationId xmlns:a16="http://schemas.microsoft.com/office/drawing/2014/main" xmlns="" id="{23D5412A-3E13-48FE-9AA8-FCA1BE19DFAA}"/>
                </a:ext>
              </a:extLst>
            </p:cNvPr>
            <p:cNvCxnSpPr>
              <a:cxnSpLocks/>
            </p:cNvCxnSpPr>
            <p:nvPr/>
          </p:nvCxnSpPr>
          <p:spPr>
            <a:xfrm rot="10800000" flipH="1">
              <a:off x="219312" y="2167467"/>
              <a:ext cx="6926554" cy="0"/>
            </a:xfrm>
            <a:prstGeom prst="line">
              <a:avLst/>
            </a:prstGeom>
            <a:ln w="57150">
              <a:solidFill>
                <a:srgbClr val="FABE78"/>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EC72772E-15C3-456F-8736-C14D1890D3F1}"/>
                </a:ext>
              </a:extLst>
            </p:cNvPr>
            <p:cNvCxnSpPr>
              <a:cxnSpLocks/>
            </p:cNvCxnSpPr>
            <p:nvPr/>
          </p:nvCxnSpPr>
          <p:spPr>
            <a:xfrm rot="10800000" flipH="1" flipV="1">
              <a:off x="7082764" y="2154133"/>
              <a:ext cx="544102" cy="278996"/>
            </a:xfrm>
            <a:prstGeom prst="line">
              <a:avLst/>
            </a:prstGeom>
            <a:ln w="57150">
              <a:solidFill>
                <a:srgbClr val="FABE78"/>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0B6029EA-37D9-4A04-B803-C018FB686AC6}"/>
                </a:ext>
              </a:extLst>
            </p:cNvPr>
            <p:cNvCxnSpPr>
              <a:cxnSpLocks/>
            </p:cNvCxnSpPr>
            <p:nvPr/>
          </p:nvCxnSpPr>
          <p:spPr>
            <a:xfrm>
              <a:off x="7568423" y="2421467"/>
              <a:ext cx="4491772" cy="0"/>
            </a:xfrm>
            <a:prstGeom prst="line">
              <a:avLst/>
            </a:prstGeom>
            <a:ln w="57150">
              <a:solidFill>
                <a:srgbClr val="FABE78"/>
              </a:solidFill>
            </a:ln>
            <a:effectLst/>
          </p:spPr>
          <p:style>
            <a:lnRef idx="2">
              <a:schemeClr val="accent1"/>
            </a:lnRef>
            <a:fillRef idx="0">
              <a:schemeClr val="accent1"/>
            </a:fillRef>
            <a:effectRef idx="1">
              <a:schemeClr val="accent1"/>
            </a:effectRef>
            <a:fontRef idx="minor">
              <a:schemeClr val="tx1"/>
            </a:fontRef>
          </p:style>
        </p:cxnSp>
      </p:grpSp>
      <p:sp>
        <p:nvSpPr>
          <p:cNvPr id="32" name="Rectangle 31">
            <a:extLst>
              <a:ext uri="{FF2B5EF4-FFF2-40B4-BE49-F238E27FC236}">
                <a16:creationId xmlns:a16="http://schemas.microsoft.com/office/drawing/2014/main" xmlns="" id="{F5C94EA5-C500-4F92-8AE6-999F98DF6A7B}"/>
              </a:ext>
            </a:extLst>
          </p:cNvPr>
          <p:cNvSpPr/>
          <p:nvPr/>
        </p:nvSpPr>
        <p:spPr>
          <a:xfrm>
            <a:off x="3265163" y="2843857"/>
            <a:ext cx="2052420" cy="369332"/>
          </a:xfrm>
          <a:prstGeom prst="rect">
            <a:avLst/>
          </a:prstGeom>
        </p:spPr>
        <p:txBody>
          <a:bodyPr wrap="none">
            <a:spAutoFit/>
          </a:bodyPr>
          <a:lstStyle/>
          <a:p>
            <a:pPr algn="r"/>
            <a:r>
              <a:rPr lang="en-US" dirty="0">
                <a:solidFill>
                  <a:schemeClr val="tx2">
                    <a:lumMod val="60000"/>
                    <a:lumOff val="40000"/>
                  </a:schemeClr>
                </a:solidFill>
              </a:rPr>
              <a:t>Treatment Toolbox</a:t>
            </a:r>
          </a:p>
        </p:txBody>
      </p:sp>
      <p:sp>
        <p:nvSpPr>
          <p:cNvPr id="34" name="Rectangle 33">
            <a:extLst>
              <a:ext uri="{FF2B5EF4-FFF2-40B4-BE49-F238E27FC236}">
                <a16:creationId xmlns:a16="http://schemas.microsoft.com/office/drawing/2014/main" xmlns="" id="{D3E79298-431C-41BE-BE9C-EF7C54BF39B0}"/>
              </a:ext>
            </a:extLst>
          </p:cNvPr>
          <p:cNvSpPr/>
          <p:nvPr/>
        </p:nvSpPr>
        <p:spPr>
          <a:xfrm>
            <a:off x="2828208" y="4954336"/>
            <a:ext cx="3332002" cy="461665"/>
          </a:xfrm>
          <a:prstGeom prst="rect">
            <a:avLst/>
          </a:prstGeom>
        </p:spPr>
        <p:txBody>
          <a:bodyPr wrap="none">
            <a:spAutoFit/>
          </a:bodyPr>
          <a:lstStyle/>
          <a:p>
            <a:pPr algn="r"/>
            <a:r>
              <a:rPr lang="en-US" sz="2400" b="1" dirty="0">
                <a:solidFill>
                  <a:schemeClr val="bg1"/>
                </a:solidFill>
              </a:rPr>
              <a:t>Network Optimization</a:t>
            </a:r>
          </a:p>
        </p:txBody>
      </p:sp>
      <p:sp>
        <p:nvSpPr>
          <p:cNvPr id="35" name="Rectangle 34">
            <a:extLst>
              <a:ext uri="{FF2B5EF4-FFF2-40B4-BE49-F238E27FC236}">
                <a16:creationId xmlns:a16="http://schemas.microsoft.com/office/drawing/2014/main" xmlns="" id="{A166D455-0368-42AA-8ADC-3024161758DC}"/>
              </a:ext>
            </a:extLst>
          </p:cNvPr>
          <p:cNvSpPr/>
          <p:nvPr/>
        </p:nvSpPr>
        <p:spPr>
          <a:xfrm>
            <a:off x="1175280" y="2706395"/>
            <a:ext cx="1189749" cy="261610"/>
          </a:xfrm>
          <a:prstGeom prst="rect">
            <a:avLst/>
          </a:prstGeom>
        </p:spPr>
        <p:txBody>
          <a:bodyPr wrap="none">
            <a:spAutoFit/>
          </a:bodyPr>
          <a:lstStyle/>
          <a:p>
            <a:r>
              <a:rPr lang="en-US" sz="1050" b="1" spc="300" dirty="0">
                <a:solidFill>
                  <a:srgbClr val="FABE78"/>
                </a:solidFill>
              </a:rPr>
              <a:t>SECTION 1</a:t>
            </a:r>
          </a:p>
        </p:txBody>
      </p:sp>
      <p:sp>
        <p:nvSpPr>
          <p:cNvPr id="37" name="Rectangle 36">
            <a:extLst>
              <a:ext uri="{FF2B5EF4-FFF2-40B4-BE49-F238E27FC236}">
                <a16:creationId xmlns:a16="http://schemas.microsoft.com/office/drawing/2014/main" xmlns="" id="{370B3C9D-DEF6-47BB-87B9-A9C6D2048F55}"/>
              </a:ext>
            </a:extLst>
          </p:cNvPr>
          <p:cNvSpPr/>
          <p:nvPr/>
        </p:nvSpPr>
        <p:spPr>
          <a:xfrm>
            <a:off x="1260082" y="4889396"/>
            <a:ext cx="1189749" cy="261610"/>
          </a:xfrm>
          <a:prstGeom prst="rect">
            <a:avLst/>
          </a:prstGeom>
        </p:spPr>
        <p:txBody>
          <a:bodyPr wrap="none">
            <a:spAutoFit/>
          </a:bodyPr>
          <a:lstStyle/>
          <a:p>
            <a:r>
              <a:rPr lang="en-US" sz="1050" b="1" spc="300" dirty="0">
                <a:solidFill>
                  <a:srgbClr val="FFCC00"/>
                </a:solidFill>
              </a:rPr>
              <a:t>SECTION 3</a:t>
            </a:r>
          </a:p>
        </p:txBody>
      </p:sp>
      <p:sp>
        <p:nvSpPr>
          <p:cNvPr id="39" name="Rectangle 38">
            <a:extLst>
              <a:ext uri="{FF2B5EF4-FFF2-40B4-BE49-F238E27FC236}">
                <a16:creationId xmlns:a16="http://schemas.microsoft.com/office/drawing/2014/main" xmlns="" id="{D784E66F-C50E-4E30-BD6D-82BF901A609F}"/>
              </a:ext>
            </a:extLst>
          </p:cNvPr>
          <p:cNvSpPr/>
          <p:nvPr/>
        </p:nvSpPr>
        <p:spPr>
          <a:xfrm>
            <a:off x="8224824" y="1212502"/>
            <a:ext cx="3753909" cy="3243965"/>
          </a:xfrm>
          <a:prstGeom prst="rect">
            <a:avLst/>
          </a:prstGeom>
        </p:spPr>
        <p:txBody>
          <a:bodyPr wrap="square">
            <a:spAutoFit/>
          </a:bodyPr>
          <a:lstStyle/>
          <a:p>
            <a:pPr>
              <a:lnSpc>
                <a:spcPct val="90000"/>
              </a:lnSpc>
              <a:spcBef>
                <a:spcPts val="1200"/>
              </a:spcBef>
            </a:pPr>
            <a:r>
              <a:rPr lang="en-US" sz="3100" dirty="0">
                <a:solidFill>
                  <a:schemeClr val="bg1"/>
                </a:solidFill>
              </a:rPr>
              <a:t>Calculators &amp; Concepts</a:t>
            </a:r>
          </a:p>
          <a:p>
            <a:pPr marL="169863" indent="-169863">
              <a:lnSpc>
                <a:spcPct val="90000"/>
              </a:lnSpc>
              <a:spcBef>
                <a:spcPts val="1200"/>
              </a:spcBef>
              <a:buFont typeface="Arial" panose="020B0604020202020204" pitchFamily="34" charset="0"/>
              <a:buChar char="•"/>
            </a:pPr>
            <a:r>
              <a:rPr lang="en-US" sz="2200" dirty="0">
                <a:solidFill>
                  <a:schemeClr val="bg1"/>
                </a:solidFill>
              </a:rPr>
              <a:t>Network How-To</a:t>
            </a:r>
          </a:p>
          <a:p>
            <a:pPr marL="169863" indent="-169863">
              <a:lnSpc>
                <a:spcPct val="90000"/>
              </a:lnSpc>
              <a:spcBef>
                <a:spcPts val="1200"/>
              </a:spcBef>
              <a:buFont typeface="Arial" panose="020B0604020202020204" pitchFamily="34" charset="0"/>
              <a:buChar char="•"/>
            </a:pPr>
            <a:r>
              <a:rPr lang="en-US" sz="2200" dirty="0">
                <a:solidFill>
                  <a:schemeClr val="bg1"/>
                </a:solidFill>
              </a:rPr>
              <a:t>Equivalent Annualized Cost </a:t>
            </a:r>
          </a:p>
          <a:p>
            <a:pPr marL="169863" indent="-169863">
              <a:lnSpc>
                <a:spcPct val="90000"/>
              </a:lnSpc>
              <a:spcBef>
                <a:spcPts val="1200"/>
              </a:spcBef>
              <a:buFont typeface="Arial" panose="020B0604020202020204" pitchFamily="34" charset="0"/>
              <a:buChar char="•"/>
            </a:pPr>
            <a:r>
              <a:rPr lang="en-US" sz="2200" dirty="0">
                <a:solidFill>
                  <a:schemeClr val="bg1"/>
                </a:solidFill>
              </a:rPr>
              <a:t>Life Cycle Cost</a:t>
            </a:r>
          </a:p>
          <a:p>
            <a:pPr marL="169863" indent="-169863">
              <a:lnSpc>
                <a:spcPct val="90000"/>
              </a:lnSpc>
              <a:spcBef>
                <a:spcPts val="1200"/>
              </a:spcBef>
              <a:buFont typeface="Arial" panose="020B0604020202020204" pitchFamily="34" charset="0"/>
              <a:buChar char="•"/>
            </a:pPr>
            <a:r>
              <a:rPr lang="en-US" sz="2200" dirty="0">
                <a:solidFill>
                  <a:schemeClr val="bg1"/>
                </a:solidFill>
              </a:rPr>
              <a:t>Remaining Service Life</a:t>
            </a:r>
          </a:p>
          <a:p>
            <a:pPr marL="169863" indent="-169863">
              <a:lnSpc>
                <a:spcPct val="90000"/>
              </a:lnSpc>
              <a:spcBef>
                <a:spcPts val="1200"/>
              </a:spcBef>
              <a:buFont typeface="Arial" panose="020B0604020202020204" pitchFamily="34" charset="0"/>
              <a:buChar char="•"/>
            </a:pPr>
            <a:r>
              <a:rPr lang="en-US" sz="2200" dirty="0">
                <a:solidFill>
                  <a:schemeClr val="bg1"/>
                </a:solidFill>
              </a:rPr>
              <a:t>Cost-Benefit Value</a:t>
            </a:r>
          </a:p>
        </p:txBody>
      </p:sp>
      <p:sp>
        <p:nvSpPr>
          <p:cNvPr id="40" name="Rectangle 39">
            <a:extLst>
              <a:ext uri="{FF2B5EF4-FFF2-40B4-BE49-F238E27FC236}">
                <a16:creationId xmlns:a16="http://schemas.microsoft.com/office/drawing/2014/main" xmlns="" id="{A58943A4-670E-4938-AA9E-01F2AB37C02C}"/>
              </a:ext>
            </a:extLst>
          </p:cNvPr>
          <p:cNvSpPr/>
          <p:nvPr/>
        </p:nvSpPr>
        <p:spPr>
          <a:xfrm>
            <a:off x="79022" y="2332850"/>
            <a:ext cx="451556" cy="3042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xmlns="" id="{6B7817E8-2E67-4060-A68B-570C60B0EDC3}"/>
              </a:ext>
            </a:extLst>
          </p:cNvPr>
          <p:cNvSpPr/>
          <p:nvPr/>
        </p:nvSpPr>
        <p:spPr>
          <a:xfrm rot="16200000">
            <a:off x="-924320" y="3805552"/>
            <a:ext cx="2431371" cy="338554"/>
          </a:xfrm>
          <a:prstGeom prst="rect">
            <a:avLst/>
          </a:prstGeom>
        </p:spPr>
        <p:txBody>
          <a:bodyPr wrap="none">
            <a:spAutoFit/>
          </a:bodyPr>
          <a:lstStyle/>
          <a:p>
            <a:r>
              <a:rPr lang="en-US" sz="1600" spc="200" dirty="0"/>
              <a:t>WEBSITE FEATURES</a:t>
            </a:r>
          </a:p>
        </p:txBody>
      </p:sp>
      <p:sp>
        <p:nvSpPr>
          <p:cNvPr id="42" name="Rectangle 41">
            <a:extLst>
              <a:ext uri="{FF2B5EF4-FFF2-40B4-BE49-F238E27FC236}">
                <a16:creationId xmlns:a16="http://schemas.microsoft.com/office/drawing/2014/main" xmlns="" id="{808AD625-6AB5-40B7-B2EE-473D26A6F049}"/>
              </a:ext>
            </a:extLst>
          </p:cNvPr>
          <p:cNvSpPr/>
          <p:nvPr/>
        </p:nvSpPr>
        <p:spPr>
          <a:xfrm>
            <a:off x="2862320" y="5503149"/>
            <a:ext cx="4204068" cy="369332"/>
          </a:xfrm>
          <a:prstGeom prst="rect">
            <a:avLst/>
          </a:prstGeom>
        </p:spPr>
        <p:txBody>
          <a:bodyPr wrap="square">
            <a:spAutoFit/>
          </a:bodyPr>
          <a:lstStyle/>
          <a:p>
            <a:r>
              <a:rPr lang="en-US" i="1" dirty="0">
                <a:solidFill>
                  <a:srgbClr val="FFFFFF"/>
                </a:solidFill>
              </a:rPr>
              <a:t>Information at the Network Level</a:t>
            </a:r>
          </a:p>
        </p:txBody>
      </p:sp>
      <p:sp>
        <p:nvSpPr>
          <p:cNvPr id="50" name="Rectangle 49">
            <a:extLst>
              <a:ext uri="{FF2B5EF4-FFF2-40B4-BE49-F238E27FC236}">
                <a16:creationId xmlns:a16="http://schemas.microsoft.com/office/drawing/2014/main" xmlns="" id="{EC597FDD-CE7B-4913-9A12-0469134BE0E4}"/>
              </a:ext>
            </a:extLst>
          </p:cNvPr>
          <p:cNvSpPr/>
          <p:nvPr/>
        </p:nvSpPr>
        <p:spPr>
          <a:xfrm>
            <a:off x="9986771" y="6195285"/>
            <a:ext cx="2056327" cy="369332"/>
          </a:xfrm>
          <a:prstGeom prst="rect">
            <a:avLst/>
          </a:prstGeom>
        </p:spPr>
        <p:txBody>
          <a:bodyPr wrap="square">
            <a:spAutoFit/>
          </a:bodyPr>
          <a:lstStyle/>
          <a:p>
            <a:r>
              <a:rPr lang="en-US" b="1" spc="-100" dirty="0">
                <a:solidFill>
                  <a:schemeClr val="bg1"/>
                </a:solidFill>
                <a:latin typeface="+mj-lt"/>
                <a:ea typeface="Franklin Gothic Demi" charset="0"/>
                <a:cs typeface="Franklin Gothic Demi" charset="0"/>
              </a:rPr>
              <a:t>RoadResource.org</a:t>
            </a:r>
            <a:endParaRPr lang="en-US"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692674708"/>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D40FC66-EDCD-490C-8B06-5749E3E052A5}"/>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3">
            <a:extLst>
              <a:ext uri="{FF2B5EF4-FFF2-40B4-BE49-F238E27FC236}">
                <a16:creationId xmlns:a16="http://schemas.microsoft.com/office/drawing/2014/main" xmlns="" id="{4794D86A-BF0F-4AD2-87EA-1D8F9CF4EBD0}"/>
              </a:ext>
            </a:extLst>
          </p:cNvPr>
          <p:cNvSpPr>
            <a:spLocks noGrp="1"/>
          </p:cNvSpPr>
          <p:nvPr>
            <p:ph type="title"/>
          </p:nvPr>
        </p:nvSpPr>
        <p:spPr>
          <a:xfrm>
            <a:off x="609600" y="102289"/>
            <a:ext cx="10972800" cy="1143000"/>
          </a:xfrm>
        </p:spPr>
        <p:txBody>
          <a:bodyPr>
            <a:normAutofit/>
          </a:bodyPr>
          <a:lstStyle/>
          <a:p>
            <a:r>
              <a:rPr lang="en-US" dirty="0"/>
              <a:t>Equivalent Annualized Cost</a:t>
            </a:r>
          </a:p>
        </p:txBody>
      </p:sp>
      <p:sp>
        <p:nvSpPr>
          <p:cNvPr id="10" name="Rectangle 9">
            <a:extLst>
              <a:ext uri="{FF2B5EF4-FFF2-40B4-BE49-F238E27FC236}">
                <a16:creationId xmlns:a16="http://schemas.microsoft.com/office/drawing/2014/main" xmlns="" id="{87D0579F-D726-46A9-B939-9F6421683EA6}"/>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Compare treatment cost based on Life Extension</a:t>
            </a:r>
          </a:p>
        </p:txBody>
      </p:sp>
      <p:grpSp>
        <p:nvGrpSpPr>
          <p:cNvPr id="11" name="Group 10">
            <a:extLst>
              <a:ext uri="{FF2B5EF4-FFF2-40B4-BE49-F238E27FC236}">
                <a16:creationId xmlns:a16="http://schemas.microsoft.com/office/drawing/2014/main" xmlns="" id="{225B26F7-7E0D-48B4-90E0-9DA582A2B18A}"/>
              </a:ext>
            </a:extLst>
          </p:cNvPr>
          <p:cNvGrpSpPr/>
          <p:nvPr/>
        </p:nvGrpSpPr>
        <p:grpSpPr>
          <a:xfrm>
            <a:off x="0" y="-8369"/>
            <a:ext cx="12192000" cy="6866369"/>
            <a:chOff x="0" y="-8369"/>
            <a:chExt cx="12192000" cy="6866369"/>
          </a:xfrm>
          <a:solidFill>
            <a:schemeClr val="bg1"/>
          </a:solidFill>
        </p:grpSpPr>
        <p:sp>
          <p:nvSpPr>
            <p:cNvPr id="12" name="Rectangle 11">
              <a:extLst>
                <a:ext uri="{FF2B5EF4-FFF2-40B4-BE49-F238E27FC236}">
                  <a16:creationId xmlns:a16="http://schemas.microsoft.com/office/drawing/2014/main" xmlns="" id="{130E63B1-281A-413A-BC9B-8DA3C4225E62}"/>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xmlns="" id="{DAC34178-28E6-499A-A9B3-A373B8F0EF76}"/>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xmlns="" id="{F80379A3-2109-493A-BAFB-61CC3A304725}"/>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xmlns="" id="{A52A81FB-0328-454D-A96A-768795692C98}"/>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6" name="Picture 2" descr="Image result for PPRA logo">
            <a:extLst>
              <a:ext uri="{FF2B5EF4-FFF2-40B4-BE49-F238E27FC236}">
                <a16:creationId xmlns:a16="http://schemas.microsoft.com/office/drawing/2014/main" xmlns="" id="{3F2B048A-736E-47CF-9E32-6AE7246E79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3">
            <a:extLst>
              <a:ext uri="{FF2B5EF4-FFF2-40B4-BE49-F238E27FC236}">
                <a16:creationId xmlns:a16="http://schemas.microsoft.com/office/drawing/2014/main" xmlns="" id="{70313785-EB37-4127-9803-93459068BB96}"/>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1245672" y="1867561"/>
            <a:ext cx="9689368" cy="4465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xmlns="" id="{F3A0E614-DB6A-4B3E-BA00-24493FD1EB56}"/>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16</a:t>
            </a:fld>
            <a:endParaRPr lang="en-US" sz="1000" b="1" dirty="0">
              <a:solidFill>
                <a:schemeClr val="bg1"/>
              </a:solidFill>
            </a:endParaRPr>
          </a:p>
        </p:txBody>
      </p:sp>
      <p:sp>
        <p:nvSpPr>
          <p:cNvPr id="18" name="Rectangle 17">
            <a:extLst>
              <a:ext uri="{FF2B5EF4-FFF2-40B4-BE49-F238E27FC236}">
                <a16:creationId xmlns:a16="http://schemas.microsoft.com/office/drawing/2014/main" xmlns="" id="{88E9D153-432A-44DC-811A-C1AAA365CCA9}"/>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354850977"/>
      </p:ext>
    </p:extLst>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0D447C-2CB3-4AF9-8972-664E4700D6F0}"/>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xmlns="" id="{257D1F9D-B6CD-4336-BA0D-5503738814E1}"/>
              </a:ext>
            </a:extLst>
          </p:cNvPr>
          <p:cNvSpPr>
            <a:spLocks noGrp="1"/>
          </p:cNvSpPr>
          <p:nvPr>
            <p:ph type="title"/>
          </p:nvPr>
        </p:nvSpPr>
        <p:spPr>
          <a:xfrm>
            <a:off x="609600" y="102289"/>
            <a:ext cx="10972800" cy="1143000"/>
          </a:xfrm>
        </p:spPr>
        <p:txBody>
          <a:bodyPr>
            <a:normAutofit/>
          </a:bodyPr>
          <a:lstStyle/>
          <a:p>
            <a:r>
              <a:rPr lang="en-US" dirty="0"/>
              <a:t>Life Cycle Cost Calculator</a:t>
            </a:r>
          </a:p>
        </p:txBody>
      </p:sp>
      <p:sp>
        <p:nvSpPr>
          <p:cNvPr id="12" name="Rectangle 11">
            <a:extLst>
              <a:ext uri="{FF2B5EF4-FFF2-40B4-BE49-F238E27FC236}">
                <a16:creationId xmlns:a16="http://schemas.microsoft.com/office/drawing/2014/main" xmlns="" id="{CDB6067A-9153-4E52-B650-9047F9203A19}"/>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Save big over the life of your pavement with progressive maintenance</a:t>
            </a:r>
          </a:p>
        </p:txBody>
      </p:sp>
      <p:grpSp>
        <p:nvGrpSpPr>
          <p:cNvPr id="13" name="Group 12">
            <a:extLst>
              <a:ext uri="{FF2B5EF4-FFF2-40B4-BE49-F238E27FC236}">
                <a16:creationId xmlns:a16="http://schemas.microsoft.com/office/drawing/2014/main" xmlns="" id="{2C8BC739-088D-463F-88E1-C7936F14E1B9}"/>
              </a:ext>
            </a:extLst>
          </p:cNvPr>
          <p:cNvGrpSpPr/>
          <p:nvPr/>
        </p:nvGrpSpPr>
        <p:grpSpPr>
          <a:xfrm>
            <a:off x="0" y="-8369"/>
            <a:ext cx="12192000" cy="6866369"/>
            <a:chOff x="0" y="-8369"/>
            <a:chExt cx="12192000" cy="6866369"/>
          </a:xfrm>
          <a:solidFill>
            <a:schemeClr val="bg1"/>
          </a:solidFill>
        </p:grpSpPr>
        <p:sp>
          <p:nvSpPr>
            <p:cNvPr id="14" name="Rectangle 13">
              <a:extLst>
                <a:ext uri="{FF2B5EF4-FFF2-40B4-BE49-F238E27FC236}">
                  <a16:creationId xmlns:a16="http://schemas.microsoft.com/office/drawing/2014/main" xmlns="" id="{3B5D26FD-9B14-42F5-BF6F-1E034F3D204B}"/>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xmlns="" id="{136A111F-6673-4A19-87CF-D9BB5BBA10EF}"/>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xmlns="" id="{9018F1B4-ACD2-48BF-9AF4-69395A8A1E5D}"/>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7" name="Rectangle 16">
              <a:extLst>
                <a:ext uri="{FF2B5EF4-FFF2-40B4-BE49-F238E27FC236}">
                  <a16:creationId xmlns:a16="http://schemas.microsoft.com/office/drawing/2014/main" xmlns="" id="{720A346D-8B41-4EC0-8313-8E5F7D5550BB}"/>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8" name="Picture 2" descr="Image result for PPRA logo">
            <a:extLst>
              <a:ext uri="{FF2B5EF4-FFF2-40B4-BE49-F238E27FC236}">
                <a16:creationId xmlns:a16="http://schemas.microsoft.com/office/drawing/2014/main" xmlns="" id="{5F550447-F7D6-4891-99D7-C95821F9D6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5EBE01AA-6700-4386-9B8E-CEAFB2FD07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7494" y="2187932"/>
            <a:ext cx="6403058" cy="3950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a:extLst>
              <a:ext uri="{FF2B5EF4-FFF2-40B4-BE49-F238E27FC236}">
                <a16:creationId xmlns:a16="http://schemas.microsoft.com/office/drawing/2014/main" xmlns="" id="{4BCA43AC-CE76-4FE3-88DE-74AA416BB5B9}"/>
              </a:ext>
            </a:extLst>
          </p:cNvPr>
          <p:cNvGrpSpPr/>
          <p:nvPr/>
        </p:nvGrpSpPr>
        <p:grpSpPr>
          <a:xfrm>
            <a:off x="6843194" y="2187932"/>
            <a:ext cx="5064872" cy="3950208"/>
            <a:chOff x="211899" y="2322576"/>
            <a:chExt cx="5412784" cy="4286198"/>
          </a:xfrm>
        </p:grpSpPr>
        <p:pic>
          <p:nvPicPr>
            <p:cNvPr id="22" name="Picture 21">
              <a:extLst>
                <a:ext uri="{FF2B5EF4-FFF2-40B4-BE49-F238E27FC236}">
                  <a16:creationId xmlns:a16="http://schemas.microsoft.com/office/drawing/2014/main" xmlns="" id="{0F2CB602-0F08-4DC4-8D50-3977DB464E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1899" y="2322576"/>
              <a:ext cx="5412784" cy="4286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xmlns="" id="{6ABAAD05-3479-463B-991F-154E4885842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70061" y="5623345"/>
              <a:ext cx="3285194" cy="46117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9" name="TextBox 18">
            <a:extLst>
              <a:ext uri="{FF2B5EF4-FFF2-40B4-BE49-F238E27FC236}">
                <a16:creationId xmlns:a16="http://schemas.microsoft.com/office/drawing/2014/main" xmlns="" id="{2052F754-591F-467D-9A16-079DA8071E0B}"/>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17</a:t>
            </a:fld>
            <a:endParaRPr lang="en-US" sz="1000" b="1" dirty="0">
              <a:solidFill>
                <a:schemeClr val="bg1"/>
              </a:solidFill>
            </a:endParaRPr>
          </a:p>
        </p:txBody>
      </p:sp>
      <p:sp>
        <p:nvSpPr>
          <p:cNvPr id="25" name="Rectangle 24">
            <a:extLst>
              <a:ext uri="{FF2B5EF4-FFF2-40B4-BE49-F238E27FC236}">
                <a16:creationId xmlns:a16="http://schemas.microsoft.com/office/drawing/2014/main" xmlns="" id="{AD81653F-C013-48E9-8132-02D1747D5690}"/>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539249256"/>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2874D4-0875-42D2-99E8-494274B46352}"/>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xmlns="" id="{BD535461-EB62-4201-9B05-958595E5BE5E}"/>
              </a:ext>
            </a:extLst>
          </p:cNvPr>
          <p:cNvSpPr>
            <a:spLocks noGrp="1"/>
          </p:cNvSpPr>
          <p:nvPr>
            <p:ph type="title"/>
          </p:nvPr>
        </p:nvSpPr>
        <p:spPr>
          <a:xfrm>
            <a:off x="609600" y="102289"/>
            <a:ext cx="10972800" cy="1143000"/>
          </a:xfrm>
        </p:spPr>
        <p:txBody>
          <a:bodyPr>
            <a:normAutofit/>
          </a:bodyPr>
          <a:lstStyle/>
          <a:p>
            <a:r>
              <a:rPr lang="en-US" dirty="0"/>
              <a:t>Remaining Service Life</a:t>
            </a:r>
          </a:p>
        </p:txBody>
      </p:sp>
      <p:sp>
        <p:nvSpPr>
          <p:cNvPr id="9" name="Rectangle 8">
            <a:extLst>
              <a:ext uri="{FF2B5EF4-FFF2-40B4-BE49-F238E27FC236}">
                <a16:creationId xmlns:a16="http://schemas.microsoft.com/office/drawing/2014/main" xmlns="" id="{0DA09248-0C42-4B5A-ACEA-04E4EEDB917A}"/>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How much life is your network gaining or losing each year?</a:t>
            </a:r>
          </a:p>
        </p:txBody>
      </p:sp>
      <p:grpSp>
        <p:nvGrpSpPr>
          <p:cNvPr id="10" name="Group 9">
            <a:extLst>
              <a:ext uri="{FF2B5EF4-FFF2-40B4-BE49-F238E27FC236}">
                <a16:creationId xmlns:a16="http://schemas.microsoft.com/office/drawing/2014/main" xmlns="" id="{199B2283-A046-42A5-A380-DA31E3D336E5}"/>
              </a:ext>
            </a:extLst>
          </p:cNvPr>
          <p:cNvGrpSpPr/>
          <p:nvPr/>
        </p:nvGrpSpPr>
        <p:grpSpPr>
          <a:xfrm>
            <a:off x="0" y="-8369"/>
            <a:ext cx="12192000" cy="6866369"/>
            <a:chOff x="0" y="-8369"/>
            <a:chExt cx="12192000" cy="6866369"/>
          </a:xfrm>
          <a:solidFill>
            <a:schemeClr val="bg1"/>
          </a:solidFill>
        </p:grpSpPr>
        <p:sp>
          <p:nvSpPr>
            <p:cNvPr id="11" name="Rectangle 10">
              <a:extLst>
                <a:ext uri="{FF2B5EF4-FFF2-40B4-BE49-F238E27FC236}">
                  <a16:creationId xmlns:a16="http://schemas.microsoft.com/office/drawing/2014/main" xmlns="" id="{66CB4DA5-6A64-4197-B5D5-21770232E254}"/>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D08AF2B8-2E05-4C58-AA7F-4223AA2E4CB6}"/>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xmlns="" id="{1DFDFC3C-AEA1-4960-9309-964C6C3FA72A}"/>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xmlns="" id="{3042B27B-2483-4A48-86D9-9C537CAC4D1D}"/>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5" name="Picture 2" descr="Image result for PPRA logo">
            <a:extLst>
              <a:ext uri="{FF2B5EF4-FFF2-40B4-BE49-F238E27FC236}">
                <a16:creationId xmlns:a16="http://schemas.microsoft.com/office/drawing/2014/main" xmlns="" id="{B8D39AF6-225E-42A5-82BB-E436F003A88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13274ADF-196A-485A-9C18-37AEE45DB99B}"/>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18</a:t>
            </a:fld>
            <a:endParaRPr lang="en-US" sz="1000" b="1" dirty="0">
              <a:solidFill>
                <a:schemeClr val="bg1"/>
              </a:solidFill>
            </a:endParaRPr>
          </a:p>
        </p:txBody>
      </p:sp>
      <p:sp>
        <p:nvSpPr>
          <p:cNvPr id="17" name="Rectangle 16">
            <a:extLst>
              <a:ext uri="{FF2B5EF4-FFF2-40B4-BE49-F238E27FC236}">
                <a16:creationId xmlns:a16="http://schemas.microsoft.com/office/drawing/2014/main" xmlns="" id="{0AF279A5-0ADD-4E45-BCB8-B52E755B3B93}"/>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pic>
        <p:nvPicPr>
          <p:cNvPr id="3" name="Picture 2" descr="Screen Shot 2018-08-02 at 8.57.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918" y="5807580"/>
            <a:ext cx="4094213" cy="802874"/>
          </a:xfrm>
          <a:prstGeom prst="rect">
            <a:avLst/>
          </a:prstGeom>
        </p:spPr>
      </p:pic>
      <p:pic>
        <p:nvPicPr>
          <p:cNvPr id="2" name="Picture 1" descr="Screen Shot 2018-08-02 at 8.56.5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032" y="1775264"/>
            <a:ext cx="6496621" cy="4241132"/>
          </a:xfrm>
          <a:prstGeom prst="rect">
            <a:avLst/>
          </a:prstGeom>
        </p:spPr>
      </p:pic>
      <p:sp>
        <p:nvSpPr>
          <p:cNvPr id="4" name="Rectangle 3"/>
          <p:cNvSpPr/>
          <p:nvPr/>
        </p:nvSpPr>
        <p:spPr>
          <a:xfrm>
            <a:off x="5399032" y="6084709"/>
            <a:ext cx="1203886" cy="59405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399032" y="5948083"/>
            <a:ext cx="1203886" cy="6623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0697131" y="5874812"/>
            <a:ext cx="1198522" cy="735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8-08-02 at 10.00.0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3" y="1775264"/>
            <a:ext cx="4954082" cy="4588969"/>
          </a:xfrm>
          <a:prstGeom prst="rect">
            <a:avLst/>
          </a:prstGeom>
        </p:spPr>
      </p:pic>
    </p:spTree>
    <p:extLst>
      <p:ext uri="{BB962C8B-B14F-4D97-AF65-F5344CB8AC3E}">
        <p14:creationId xmlns:p14="http://schemas.microsoft.com/office/powerpoint/2010/main" val="1732989881"/>
      </p:ext>
    </p:extLst>
  </p:cSld>
  <p:clrMapOvr>
    <a:masterClrMapping/>
  </p:clrMapOvr>
  <p:transition xmlns:p14="http://schemas.microsoft.com/office/powerpoint/2010/mai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C7D3F0D-AFEF-4E8C-B432-551C4A66D98B}"/>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xmlns="" id="{E7AEF931-35BD-4D4B-83FD-77384D601E6B}"/>
              </a:ext>
            </a:extLst>
          </p:cNvPr>
          <p:cNvSpPr>
            <a:spLocks noGrp="1"/>
          </p:cNvSpPr>
          <p:nvPr>
            <p:ph type="title"/>
          </p:nvPr>
        </p:nvSpPr>
        <p:spPr>
          <a:xfrm>
            <a:off x="609600" y="102289"/>
            <a:ext cx="10972800" cy="1143000"/>
          </a:xfrm>
        </p:spPr>
        <p:txBody>
          <a:bodyPr>
            <a:normAutofit/>
          </a:bodyPr>
          <a:lstStyle/>
          <a:p>
            <a:r>
              <a:rPr lang="en-US" dirty="0"/>
              <a:t>Cost-Benefit Value</a:t>
            </a:r>
          </a:p>
        </p:txBody>
      </p:sp>
      <p:sp>
        <p:nvSpPr>
          <p:cNvPr id="9" name="Rectangle 8">
            <a:extLst>
              <a:ext uri="{FF2B5EF4-FFF2-40B4-BE49-F238E27FC236}">
                <a16:creationId xmlns:a16="http://schemas.microsoft.com/office/drawing/2014/main" xmlns="" id="{2A515261-3312-4BF3-B97C-BDA02365867F}"/>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Which projects will give the “biggest bang for the buck?”</a:t>
            </a:r>
          </a:p>
        </p:txBody>
      </p:sp>
      <p:grpSp>
        <p:nvGrpSpPr>
          <p:cNvPr id="10" name="Group 9">
            <a:extLst>
              <a:ext uri="{FF2B5EF4-FFF2-40B4-BE49-F238E27FC236}">
                <a16:creationId xmlns:a16="http://schemas.microsoft.com/office/drawing/2014/main" xmlns="" id="{134E3FE8-9055-4533-B939-7B1237D4F7C7}"/>
              </a:ext>
            </a:extLst>
          </p:cNvPr>
          <p:cNvGrpSpPr/>
          <p:nvPr/>
        </p:nvGrpSpPr>
        <p:grpSpPr>
          <a:xfrm>
            <a:off x="0" y="-8369"/>
            <a:ext cx="12192000" cy="6866369"/>
            <a:chOff x="0" y="-8369"/>
            <a:chExt cx="12192000" cy="6866369"/>
          </a:xfrm>
          <a:solidFill>
            <a:schemeClr val="bg1"/>
          </a:solidFill>
        </p:grpSpPr>
        <p:sp>
          <p:nvSpPr>
            <p:cNvPr id="11" name="Rectangle 10">
              <a:extLst>
                <a:ext uri="{FF2B5EF4-FFF2-40B4-BE49-F238E27FC236}">
                  <a16:creationId xmlns:a16="http://schemas.microsoft.com/office/drawing/2014/main" xmlns="" id="{57A3D0C7-4A57-4BB3-BE8E-7DA637BE8FA4}"/>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56E484F8-EA30-4252-9943-74863DF86BF4}"/>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xmlns="" id="{03C11E18-BE64-41FD-8BC3-8CBA77B58891}"/>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xmlns="" id="{DD6C4FF7-1BBC-4E84-9436-AD32CFC51CB0}"/>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5" name="Picture 2" descr="Image result for PPRA logo">
            <a:extLst>
              <a:ext uri="{FF2B5EF4-FFF2-40B4-BE49-F238E27FC236}">
                <a16:creationId xmlns:a16="http://schemas.microsoft.com/office/drawing/2014/main" xmlns="" id="{93AE30F4-A746-4058-8234-8FD8F4F03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0BDEE001-2010-4CDA-9548-31621CB7FA05}"/>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19</a:t>
            </a:fld>
            <a:endParaRPr lang="en-US" sz="1000" b="1" dirty="0">
              <a:solidFill>
                <a:schemeClr val="bg1"/>
              </a:solidFill>
            </a:endParaRPr>
          </a:p>
        </p:txBody>
      </p:sp>
      <p:sp>
        <p:nvSpPr>
          <p:cNvPr id="17" name="Rectangle 16">
            <a:extLst>
              <a:ext uri="{FF2B5EF4-FFF2-40B4-BE49-F238E27FC236}">
                <a16:creationId xmlns:a16="http://schemas.microsoft.com/office/drawing/2014/main" xmlns="" id="{1A79CEB5-FF5A-4045-BE29-F3FC27CA787B}"/>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pic>
        <p:nvPicPr>
          <p:cNvPr id="2" name="Picture 1" descr="Screen Shot 2018-08-02 at 9.16.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93" y="1915768"/>
            <a:ext cx="5683307" cy="4433079"/>
          </a:xfrm>
          <a:prstGeom prst="rect">
            <a:avLst/>
          </a:prstGeom>
        </p:spPr>
      </p:pic>
      <p:pic>
        <p:nvPicPr>
          <p:cNvPr id="4" name="Picture 3" descr="Screen Shot 2018-08-02 at 9.52.18 AM.png"/>
          <p:cNvPicPr>
            <a:picLocks noChangeAspect="1"/>
          </p:cNvPicPr>
          <p:nvPr/>
        </p:nvPicPr>
        <p:blipFill rotWithShape="1">
          <a:blip r:embed="rId5">
            <a:extLst>
              <a:ext uri="{28A0092B-C50C-407E-A947-70E740481C1C}">
                <a14:useLocalDpi xmlns:a14="http://schemas.microsoft.com/office/drawing/2010/main" val="0"/>
              </a:ext>
            </a:extLst>
          </a:blip>
          <a:srcRect t="33358"/>
          <a:stretch/>
        </p:blipFill>
        <p:spPr>
          <a:xfrm>
            <a:off x="5512757" y="2678478"/>
            <a:ext cx="6514650" cy="3173375"/>
          </a:xfrm>
          <a:prstGeom prst="rect">
            <a:avLst/>
          </a:prstGeom>
        </p:spPr>
      </p:pic>
    </p:spTree>
    <p:extLst>
      <p:ext uri="{BB962C8B-B14F-4D97-AF65-F5344CB8AC3E}">
        <p14:creationId xmlns:p14="http://schemas.microsoft.com/office/powerpoint/2010/main" val="1483683167"/>
      </p:ext>
    </p:extLst>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1588DDE-A57D-409C-A10A-2CBFEA9AE8BC}"/>
              </a:ext>
            </a:extLst>
          </p:cNvPr>
          <p:cNvSpPr>
            <a:spLocks noGrp="1"/>
          </p:cNvSpPr>
          <p:nvPr>
            <p:ph type="body" sz="quarter" idx="11"/>
          </p:nvPr>
        </p:nvSpPr>
        <p:spPr>
          <a:xfrm>
            <a:off x="765624" y="2390970"/>
            <a:ext cx="7412373" cy="1122716"/>
          </a:xfrm>
        </p:spPr>
        <p:txBody>
          <a:bodyPr/>
          <a:lstStyle/>
          <a:p>
            <a:r>
              <a:rPr lang="en-US" dirty="0"/>
              <a:t>AGENDA</a:t>
            </a:r>
          </a:p>
        </p:txBody>
      </p:sp>
      <p:sp>
        <p:nvSpPr>
          <p:cNvPr id="5" name="Rectangle 4">
            <a:extLst>
              <a:ext uri="{FF2B5EF4-FFF2-40B4-BE49-F238E27FC236}">
                <a16:creationId xmlns:a16="http://schemas.microsoft.com/office/drawing/2014/main" xmlns="" id="{B9CCB179-BA99-4CE3-9A6C-6236F344E526}"/>
              </a:ext>
            </a:extLst>
          </p:cNvPr>
          <p:cNvSpPr/>
          <p:nvPr/>
        </p:nvSpPr>
        <p:spPr>
          <a:xfrm>
            <a:off x="193183" y="2730499"/>
            <a:ext cx="309093" cy="2865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C8F7D714-FE96-46E2-87CD-F364EE687ADB}"/>
              </a:ext>
            </a:extLst>
          </p:cNvPr>
          <p:cNvSpPr/>
          <p:nvPr/>
        </p:nvSpPr>
        <p:spPr>
          <a:xfrm>
            <a:off x="1511698" y="5184529"/>
            <a:ext cx="6096000" cy="369332"/>
          </a:xfrm>
          <a:prstGeom prst="rect">
            <a:avLst/>
          </a:prstGeom>
        </p:spPr>
        <p:txBody>
          <a:bodyPr>
            <a:spAutoFit/>
          </a:bodyPr>
          <a:lstStyle/>
          <a:p>
            <a:r>
              <a:rPr lang="en-US" i="1" dirty="0">
                <a:solidFill>
                  <a:schemeClr val="bg1"/>
                </a:solidFill>
              </a:rPr>
              <a:t>Treatment Toolbox </a:t>
            </a:r>
            <a:r>
              <a:rPr lang="en-US" dirty="0">
                <a:solidFill>
                  <a:schemeClr val="bg1"/>
                </a:solidFill>
              </a:rPr>
              <a:t>|</a:t>
            </a:r>
            <a:r>
              <a:rPr lang="en-US" i="1" dirty="0">
                <a:solidFill>
                  <a:schemeClr val="bg1"/>
                </a:solidFill>
              </a:rPr>
              <a:t> User Profile </a:t>
            </a:r>
            <a:r>
              <a:rPr lang="en-US" dirty="0">
                <a:solidFill>
                  <a:schemeClr val="bg1"/>
                </a:solidFill>
              </a:rPr>
              <a:t>| </a:t>
            </a:r>
            <a:r>
              <a:rPr lang="en-US" i="1" dirty="0">
                <a:solidFill>
                  <a:schemeClr val="bg1"/>
                </a:solidFill>
              </a:rPr>
              <a:t>Network Optimization </a:t>
            </a:r>
          </a:p>
        </p:txBody>
      </p:sp>
      <p:sp>
        <p:nvSpPr>
          <p:cNvPr id="10" name="TextBox 9">
            <a:extLst>
              <a:ext uri="{FF2B5EF4-FFF2-40B4-BE49-F238E27FC236}">
                <a16:creationId xmlns:a16="http://schemas.microsoft.com/office/drawing/2014/main" xmlns="" id="{B1FC943C-49B9-4E33-88F7-CAB14E8B6F2C}"/>
              </a:ext>
            </a:extLst>
          </p:cNvPr>
          <p:cNvSpPr txBox="1"/>
          <p:nvPr/>
        </p:nvSpPr>
        <p:spPr>
          <a:xfrm>
            <a:off x="765624" y="3870140"/>
            <a:ext cx="367408" cy="461665"/>
          </a:xfrm>
          <a:prstGeom prst="rect">
            <a:avLst/>
          </a:prstGeom>
          <a:noFill/>
        </p:spPr>
        <p:txBody>
          <a:bodyPr wrap="none" rtlCol="0">
            <a:spAutoFit/>
          </a:bodyPr>
          <a:lstStyle/>
          <a:p>
            <a:r>
              <a:rPr lang="en-US" sz="2400" b="1" dirty="0">
                <a:solidFill>
                  <a:schemeClr val="bg1"/>
                </a:solidFill>
              </a:rPr>
              <a:t>1</a:t>
            </a:r>
          </a:p>
        </p:txBody>
      </p:sp>
      <p:sp>
        <p:nvSpPr>
          <p:cNvPr id="14" name="Rectangle 13">
            <a:extLst>
              <a:ext uri="{FF2B5EF4-FFF2-40B4-BE49-F238E27FC236}">
                <a16:creationId xmlns:a16="http://schemas.microsoft.com/office/drawing/2014/main" xmlns="" id="{05E55A93-3A0A-4055-986A-97772B5A555B}"/>
              </a:ext>
            </a:extLst>
          </p:cNvPr>
          <p:cNvSpPr/>
          <p:nvPr/>
        </p:nvSpPr>
        <p:spPr>
          <a:xfrm>
            <a:off x="1511698" y="3808585"/>
            <a:ext cx="2033057" cy="523220"/>
          </a:xfrm>
          <a:prstGeom prst="rect">
            <a:avLst/>
          </a:prstGeom>
        </p:spPr>
        <p:txBody>
          <a:bodyPr wrap="none">
            <a:spAutoFit/>
          </a:bodyPr>
          <a:lstStyle/>
          <a:p>
            <a:r>
              <a:rPr lang="en-US" sz="2800" dirty="0">
                <a:solidFill>
                  <a:schemeClr val="bg1"/>
                </a:solidFill>
              </a:rPr>
              <a:t>Background</a:t>
            </a:r>
          </a:p>
        </p:txBody>
      </p:sp>
      <p:cxnSp>
        <p:nvCxnSpPr>
          <p:cNvPr id="16" name="Straight Connector 15">
            <a:extLst>
              <a:ext uri="{FF2B5EF4-FFF2-40B4-BE49-F238E27FC236}">
                <a16:creationId xmlns:a16="http://schemas.microsoft.com/office/drawing/2014/main" xmlns="" id="{B48515C0-063D-4032-8818-366A17A0DAD0}"/>
              </a:ext>
            </a:extLst>
          </p:cNvPr>
          <p:cNvCxnSpPr/>
          <p:nvPr/>
        </p:nvCxnSpPr>
        <p:spPr>
          <a:xfrm>
            <a:off x="1356396" y="3883018"/>
            <a:ext cx="0" cy="41344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xmlns="" id="{DB68DC9B-DB7A-486A-93BE-C771EE1BB95D}"/>
              </a:ext>
            </a:extLst>
          </p:cNvPr>
          <p:cNvSpPr txBox="1"/>
          <p:nvPr/>
        </p:nvSpPr>
        <p:spPr>
          <a:xfrm>
            <a:off x="765624" y="4722864"/>
            <a:ext cx="367408" cy="461665"/>
          </a:xfrm>
          <a:prstGeom prst="rect">
            <a:avLst/>
          </a:prstGeom>
          <a:noFill/>
        </p:spPr>
        <p:txBody>
          <a:bodyPr wrap="none" rtlCol="0">
            <a:spAutoFit/>
          </a:bodyPr>
          <a:lstStyle/>
          <a:p>
            <a:r>
              <a:rPr lang="en-US" sz="2400" b="1" dirty="0">
                <a:solidFill>
                  <a:schemeClr val="bg1"/>
                </a:solidFill>
              </a:rPr>
              <a:t>2</a:t>
            </a:r>
          </a:p>
        </p:txBody>
      </p:sp>
      <p:sp>
        <p:nvSpPr>
          <p:cNvPr id="18" name="Rectangle 17">
            <a:extLst>
              <a:ext uri="{FF2B5EF4-FFF2-40B4-BE49-F238E27FC236}">
                <a16:creationId xmlns:a16="http://schemas.microsoft.com/office/drawing/2014/main" xmlns="" id="{809D3F9E-AB47-4CA6-A00B-1EE762BBFE31}"/>
              </a:ext>
            </a:extLst>
          </p:cNvPr>
          <p:cNvSpPr/>
          <p:nvPr/>
        </p:nvSpPr>
        <p:spPr>
          <a:xfrm>
            <a:off x="1511698" y="4661309"/>
            <a:ext cx="2811795" cy="523220"/>
          </a:xfrm>
          <a:prstGeom prst="rect">
            <a:avLst/>
          </a:prstGeom>
        </p:spPr>
        <p:txBody>
          <a:bodyPr wrap="none">
            <a:spAutoFit/>
          </a:bodyPr>
          <a:lstStyle/>
          <a:p>
            <a:r>
              <a:rPr lang="en-US" sz="2800" dirty="0">
                <a:solidFill>
                  <a:schemeClr val="bg1"/>
                </a:solidFill>
              </a:rPr>
              <a:t>Website Features</a:t>
            </a:r>
          </a:p>
        </p:txBody>
      </p:sp>
      <p:cxnSp>
        <p:nvCxnSpPr>
          <p:cNvPr id="19" name="Straight Connector 18">
            <a:extLst>
              <a:ext uri="{FF2B5EF4-FFF2-40B4-BE49-F238E27FC236}">
                <a16:creationId xmlns:a16="http://schemas.microsoft.com/office/drawing/2014/main" xmlns="" id="{FD815A69-B784-4DC6-A5C0-13DDF8CB15DB}"/>
              </a:ext>
            </a:extLst>
          </p:cNvPr>
          <p:cNvCxnSpPr/>
          <p:nvPr/>
        </p:nvCxnSpPr>
        <p:spPr>
          <a:xfrm>
            <a:off x="1356396" y="4735742"/>
            <a:ext cx="0" cy="41344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204599"/>
      </p:ext>
    </p:extLst>
  </p:cSld>
  <p:clrMapOvr>
    <a:masterClrMapping/>
  </p:clrMapOvr>
  <p:transition xmlns:p14="http://schemas.microsoft.com/office/powerpoint/2010/mai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DB3DC8C-B03D-4E7E-BD08-4B24988B5128}"/>
              </a:ext>
            </a:extLst>
          </p:cNvPr>
          <p:cNvSpPr/>
          <p:nvPr/>
        </p:nvSpPr>
        <p:spPr>
          <a:xfrm>
            <a:off x="0" y="0"/>
            <a:ext cx="12192000" cy="3200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6C521390-FC7B-41D1-BAFB-56E8F2CCD31D}"/>
              </a:ext>
            </a:extLst>
          </p:cNvPr>
          <p:cNvGrpSpPr/>
          <p:nvPr/>
        </p:nvGrpSpPr>
        <p:grpSpPr>
          <a:xfrm>
            <a:off x="0" y="-8369"/>
            <a:ext cx="12192000" cy="6866368"/>
            <a:chOff x="0" y="-8369"/>
            <a:chExt cx="12192000" cy="6866368"/>
          </a:xfrm>
          <a:solidFill>
            <a:schemeClr val="bg1"/>
          </a:solidFill>
        </p:grpSpPr>
        <p:sp>
          <p:nvSpPr>
            <p:cNvPr id="13" name="Rectangle 12">
              <a:extLst>
                <a:ext uri="{FF2B5EF4-FFF2-40B4-BE49-F238E27FC236}">
                  <a16:creationId xmlns:a16="http://schemas.microsoft.com/office/drawing/2014/main" xmlns="" id="{6E2FE2EB-0A99-4014-B0F3-1D5B421C3688}"/>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xmlns="" id="{54F82FA3-E2D2-424E-9A2F-92F298C8D964}"/>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xmlns="" id="{6BB82841-3E30-4F75-9F6B-A9BA6AE97FB7}"/>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sp>
        <p:nvSpPr>
          <p:cNvPr id="18" name="Rectangle 17">
            <a:extLst>
              <a:ext uri="{FF2B5EF4-FFF2-40B4-BE49-F238E27FC236}">
                <a16:creationId xmlns:a16="http://schemas.microsoft.com/office/drawing/2014/main" xmlns="" id="{B44BE168-69E6-4A52-8F91-12F3D227481F}"/>
              </a:ext>
            </a:extLst>
          </p:cNvPr>
          <p:cNvSpPr/>
          <p:nvPr/>
        </p:nvSpPr>
        <p:spPr>
          <a:xfrm>
            <a:off x="6581423" y="554546"/>
            <a:ext cx="6096000" cy="1200329"/>
          </a:xfrm>
          <a:prstGeom prst="rect">
            <a:avLst/>
          </a:prstGeom>
        </p:spPr>
        <p:txBody>
          <a:bodyPr>
            <a:spAutoFit/>
          </a:bodyPr>
          <a:lstStyle/>
          <a:p>
            <a:r>
              <a:rPr lang="en-US" sz="3600" dirty="0">
                <a:solidFill>
                  <a:schemeClr val="bg1"/>
                </a:solidFill>
              </a:rPr>
              <a:t>Subscribe to the Road Resource Newsletter</a:t>
            </a:r>
          </a:p>
        </p:txBody>
      </p:sp>
      <p:sp>
        <p:nvSpPr>
          <p:cNvPr id="20" name="Rectangle 19">
            <a:extLst>
              <a:ext uri="{FF2B5EF4-FFF2-40B4-BE49-F238E27FC236}">
                <a16:creationId xmlns:a16="http://schemas.microsoft.com/office/drawing/2014/main" xmlns="" id="{11CF62F7-AA3A-44CE-8F2B-DF029A615DD5}"/>
              </a:ext>
            </a:extLst>
          </p:cNvPr>
          <p:cNvSpPr/>
          <p:nvPr/>
        </p:nvSpPr>
        <p:spPr>
          <a:xfrm>
            <a:off x="6592711" y="1711657"/>
            <a:ext cx="4498622" cy="646331"/>
          </a:xfrm>
          <a:prstGeom prst="rect">
            <a:avLst/>
          </a:prstGeom>
        </p:spPr>
        <p:txBody>
          <a:bodyPr wrap="square">
            <a:spAutoFit/>
          </a:bodyPr>
          <a:lstStyle/>
          <a:p>
            <a:r>
              <a:rPr lang="en-US" i="1" dirty="0"/>
              <a:t>Stay up-to-date with the latest in industry news, innovation and research</a:t>
            </a:r>
          </a:p>
        </p:txBody>
      </p:sp>
      <p:pic>
        <p:nvPicPr>
          <p:cNvPr id="2" name="Picture 1"/>
          <p:cNvPicPr>
            <a:picLocks noChangeAspect="1"/>
          </p:cNvPicPr>
          <p:nvPr/>
        </p:nvPicPr>
        <p:blipFill>
          <a:blip r:embed="rId2"/>
          <a:stretch>
            <a:fillRect/>
          </a:stretch>
        </p:blipFill>
        <p:spPr>
          <a:xfrm>
            <a:off x="0" y="3735787"/>
            <a:ext cx="12192000" cy="2331625"/>
          </a:xfrm>
          <a:prstGeom prst="rect">
            <a:avLst/>
          </a:prstGeom>
        </p:spPr>
      </p:pic>
    </p:spTree>
    <p:extLst>
      <p:ext uri="{BB962C8B-B14F-4D97-AF65-F5344CB8AC3E}">
        <p14:creationId xmlns:p14="http://schemas.microsoft.com/office/powerpoint/2010/main" val="2185619751"/>
      </p:ext>
    </p:extLst>
  </p:cSld>
  <p:clrMapOvr>
    <a:masterClrMapping/>
  </p:clrMapOvr>
  <p:transition xmlns:p14="http://schemas.microsoft.com/office/powerpoint/2010/mai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291DDF4C-EB0C-466A-93A2-F79E15FA1BA9}"/>
              </a:ext>
            </a:extLst>
          </p:cNvPr>
          <p:cNvSpPr/>
          <p:nvPr/>
        </p:nvSpPr>
        <p:spPr>
          <a:xfrm>
            <a:off x="0" y="2443413"/>
            <a:ext cx="12192000" cy="441458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51" name="Straight Connector 2050">
            <a:extLst>
              <a:ext uri="{FF2B5EF4-FFF2-40B4-BE49-F238E27FC236}">
                <a16:creationId xmlns:a16="http://schemas.microsoft.com/office/drawing/2014/main" xmlns="" id="{FCF73E7C-3B05-4746-B642-F0A6662CDCF6}"/>
              </a:ext>
            </a:extLst>
          </p:cNvPr>
          <p:cNvCxnSpPr>
            <a:cxnSpLocks/>
          </p:cNvCxnSpPr>
          <p:nvPr/>
        </p:nvCxnSpPr>
        <p:spPr>
          <a:xfrm>
            <a:off x="150470" y="2443413"/>
            <a:ext cx="11959233" cy="0"/>
          </a:xfrm>
          <a:prstGeom prst="line">
            <a:avLst/>
          </a:prstGeom>
          <a:ln w="635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xmlns="" id="{0C9E83A4-9BCB-464D-BBBB-A5B4E9D3C0A5}"/>
              </a:ext>
            </a:extLst>
          </p:cNvPr>
          <p:cNvSpPr/>
          <p:nvPr/>
        </p:nvSpPr>
        <p:spPr>
          <a:xfrm>
            <a:off x="3942884" y="1644980"/>
            <a:ext cx="1596866" cy="15968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xmlns="" id="{86A3BD70-624F-4002-B51E-7EF4DDF16A30}"/>
              </a:ext>
            </a:extLst>
          </p:cNvPr>
          <p:cNvSpPr/>
          <p:nvPr/>
        </p:nvSpPr>
        <p:spPr>
          <a:xfrm>
            <a:off x="6633546" y="1644980"/>
            <a:ext cx="1596866" cy="15968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Like and Follow PPRA on Social Media</a:t>
            </a:r>
          </a:p>
        </p:txBody>
      </p:sp>
      <p:pic>
        <p:nvPicPr>
          <p:cNvPr id="2050" name="Picture 2" descr="Image result for social media icons">
            <a:hlinkClick r:id="rId2"/>
            <a:extLst>
              <a:ext uri="{FF2B5EF4-FFF2-40B4-BE49-F238E27FC236}">
                <a16:creationId xmlns:a16="http://schemas.microsoft.com/office/drawing/2014/main" xmlns="" id="{76D27342-5587-4732-8A0D-C3EEED6B6ACC}"/>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02442" y="1547263"/>
            <a:ext cx="1971612" cy="18389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social media icons">
            <a:hlinkClick r:id="rId4"/>
            <a:extLst>
              <a:ext uri="{FF2B5EF4-FFF2-40B4-BE49-F238E27FC236}">
                <a16:creationId xmlns:a16="http://schemas.microsoft.com/office/drawing/2014/main" xmlns="" id="{12822D1B-4BDA-47D0-95C5-0118F9379DF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407539" y="1496720"/>
            <a:ext cx="1971612" cy="18389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5">
            <a:extLst>
              <a:ext uri="{FF2B5EF4-FFF2-40B4-BE49-F238E27FC236}">
                <a16:creationId xmlns:a16="http://schemas.microsoft.com/office/drawing/2014/main" xmlns="" id="{C320B735-C5D5-4AC0-8950-5A96E204BAF1}"/>
              </a:ext>
            </a:extLst>
          </p:cNvPr>
          <p:cNvGrpSpPr>
            <a:grpSpLocks noChangeAspect="1"/>
          </p:cNvGrpSpPr>
          <p:nvPr/>
        </p:nvGrpSpPr>
        <p:grpSpPr bwMode="auto">
          <a:xfrm>
            <a:off x="5205428" y="3873284"/>
            <a:ext cx="1832366" cy="1662062"/>
            <a:chOff x="2164" y="2713"/>
            <a:chExt cx="2593" cy="2352"/>
          </a:xfrm>
          <a:noFill/>
        </p:grpSpPr>
        <p:sp>
          <p:nvSpPr>
            <p:cNvPr id="22" name="Freeform 6">
              <a:extLst>
                <a:ext uri="{FF2B5EF4-FFF2-40B4-BE49-F238E27FC236}">
                  <a16:creationId xmlns:a16="http://schemas.microsoft.com/office/drawing/2014/main" xmlns="" id="{E998AADC-DAE0-47CF-824F-ED00BEBF6D57}"/>
                </a:ext>
              </a:extLst>
            </p:cNvPr>
            <p:cNvSpPr>
              <a:spLocks/>
            </p:cNvSpPr>
            <p:nvPr/>
          </p:nvSpPr>
          <p:spPr bwMode="auto">
            <a:xfrm>
              <a:off x="3028" y="2713"/>
              <a:ext cx="1729" cy="2352"/>
            </a:xfrm>
            <a:custGeom>
              <a:avLst/>
              <a:gdLst>
                <a:gd name="T0" fmla="*/ 1786 w 1786"/>
                <a:gd name="T1" fmla="*/ 1220 h 2438"/>
                <a:gd name="T2" fmla="*/ 1575 w 1786"/>
                <a:gd name="T3" fmla="*/ 1009 h 2438"/>
                <a:gd name="T4" fmla="*/ 1006 w 1786"/>
                <a:gd name="T5" fmla="*/ 1009 h 2438"/>
                <a:gd name="T6" fmla="*/ 877 w 1786"/>
                <a:gd name="T7" fmla="*/ 1009 h 2438"/>
                <a:gd name="T8" fmla="*/ 849 w 1786"/>
                <a:gd name="T9" fmla="*/ 824 h 2438"/>
                <a:gd name="T10" fmla="*/ 696 w 1786"/>
                <a:gd name="T11" fmla="*/ 35 h 2438"/>
                <a:gd name="T12" fmla="*/ 539 w 1786"/>
                <a:gd name="T13" fmla="*/ 459 h 2438"/>
                <a:gd name="T14" fmla="*/ 0 w 1786"/>
                <a:gd name="T15" fmla="*/ 1235 h 2438"/>
                <a:gd name="T16" fmla="*/ 0 w 1786"/>
                <a:gd name="T17" fmla="*/ 2373 h 2438"/>
                <a:gd name="T18" fmla="*/ 65 w 1786"/>
                <a:gd name="T19" fmla="*/ 2438 h 2438"/>
                <a:gd name="T20" fmla="*/ 531 w 1786"/>
                <a:gd name="T21" fmla="*/ 2438 h 2438"/>
                <a:gd name="T22" fmla="*/ 1195 w 1786"/>
                <a:gd name="T23" fmla="*/ 2438 h 2438"/>
                <a:gd name="T24" fmla="*/ 1286 w 1786"/>
                <a:gd name="T25" fmla="*/ 2438 h 2438"/>
                <a:gd name="T26" fmla="*/ 1476 w 1786"/>
                <a:gd name="T27" fmla="*/ 2247 h 2438"/>
                <a:gd name="T28" fmla="*/ 1451 w 1786"/>
                <a:gd name="T29" fmla="*/ 2153 h 2438"/>
                <a:gd name="T30" fmla="*/ 1607 w 1786"/>
                <a:gd name="T31" fmla="*/ 1966 h 2438"/>
                <a:gd name="T32" fmla="*/ 1528 w 1786"/>
                <a:gd name="T33" fmla="*/ 1812 h 2438"/>
                <a:gd name="T34" fmla="*/ 1707 w 1786"/>
                <a:gd name="T35" fmla="*/ 1622 h 2438"/>
                <a:gd name="T36" fmla="*/ 1517 w 1786"/>
                <a:gd name="T37" fmla="*/ 1432 h 2438"/>
                <a:gd name="T38" fmla="*/ 1575 w 1786"/>
                <a:gd name="T39" fmla="*/ 1432 h 2438"/>
                <a:gd name="T40" fmla="*/ 1786 w 1786"/>
                <a:gd name="T41" fmla="*/ 122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6" h="2438">
                  <a:moveTo>
                    <a:pt x="1786" y="1220"/>
                  </a:moveTo>
                  <a:cubicBezTo>
                    <a:pt x="1786" y="1103"/>
                    <a:pt x="1692" y="1009"/>
                    <a:pt x="1575" y="1009"/>
                  </a:cubicBezTo>
                  <a:cubicBezTo>
                    <a:pt x="1006" y="1009"/>
                    <a:pt x="1006" y="1009"/>
                    <a:pt x="1006" y="1009"/>
                  </a:cubicBezTo>
                  <a:cubicBezTo>
                    <a:pt x="877" y="1009"/>
                    <a:pt x="877" y="1009"/>
                    <a:pt x="877" y="1009"/>
                  </a:cubicBezTo>
                  <a:cubicBezTo>
                    <a:pt x="877" y="1009"/>
                    <a:pt x="817" y="978"/>
                    <a:pt x="849" y="824"/>
                  </a:cubicBezTo>
                  <a:cubicBezTo>
                    <a:pt x="869" y="734"/>
                    <a:pt x="1084" y="140"/>
                    <a:pt x="696" y="35"/>
                  </a:cubicBezTo>
                  <a:cubicBezTo>
                    <a:pt x="500" y="0"/>
                    <a:pt x="632" y="312"/>
                    <a:pt x="539" y="459"/>
                  </a:cubicBezTo>
                  <a:cubicBezTo>
                    <a:pt x="447" y="605"/>
                    <a:pt x="0" y="1199"/>
                    <a:pt x="0" y="1235"/>
                  </a:cubicBezTo>
                  <a:cubicBezTo>
                    <a:pt x="0" y="2373"/>
                    <a:pt x="0" y="2373"/>
                    <a:pt x="0" y="2373"/>
                  </a:cubicBezTo>
                  <a:cubicBezTo>
                    <a:pt x="0" y="2409"/>
                    <a:pt x="29" y="2438"/>
                    <a:pt x="65" y="2438"/>
                  </a:cubicBezTo>
                  <a:cubicBezTo>
                    <a:pt x="531" y="2438"/>
                    <a:pt x="531" y="2438"/>
                    <a:pt x="531" y="2438"/>
                  </a:cubicBezTo>
                  <a:cubicBezTo>
                    <a:pt x="1195" y="2438"/>
                    <a:pt x="1195" y="2438"/>
                    <a:pt x="1195" y="2438"/>
                  </a:cubicBezTo>
                  <a:cubicBezTo>
                    <a:pt x="1286" y="2438"/>
                    <a:pt x="1286" y="2438"/>
                    <a:pt x="1286" y="2438"/>
                  </a:cubicBezTo>
                  <a:cubicBezTo>
                    <a:pt x="1391" y="2438"/>
                    <a:pt x="1476" y="2352"/>
                    <a:pt x="1476" y="2247"/>
                  </a:cubicBezTo>
                  <a:cubicBezTo>
                    <a:pt x="1476" y="2213"/>
                    <a:pt x="1467" y="2181"/>
                    <a:pt x="1451" y="2153"/>
                  </a:cubicBezTo>
                  <a:cubicBezTo>
                    <a:pt x="1540" y="2136"/>
                    <a:pt x="1607" y="2059"/>
                    <a:pt x="1607" y="1966"/>
                  </a:cubicBezTo>
                  <a:cubicBezTo>
                    <a:pt x="1607" y="1902"/>
                    <a:pt x="1576" y="1846"/>
                    <a:pt x="1528" y="1812"/>
                  </a:cubicBezTo>
                  <a:cubicBezTo>
                    <a:pt x="1628" y="1806"/>
                    <a:pt x="1707" y="1723"/>
                    <a:pt x="1707" y="1622"/>
                  </a:cubicBezTo>
                  <a:cubicBezTo>
                    <a:pt x="1707" y="1517"/>
                    <a:pt x="1622" y="1432"/>
                    <a:pt x="1517" y="1432"/>
                  </a:cubicBezTo>
                  <a:cubicBezTo>
                    <a:pt x="1575" y="1432"/>
                    <a:pt x="1575" y="1432"/>
                    <a:pt x="1575" y="1432"/>
                  </a:cubicBezTo>
                  <a:cubicBezTo>
                    <a:pt x="1692" y="1432"/>
                    <a:pt x="1786" y="1337"/>
                    <a:pt x="1786" y="1220"/>
                  </a:cubicBezTo>
                  <a:close/>
                </a:path>
              </a:pathLst>
            </a:custGeom>
            <a:grpFill/>
            <a:ln w="571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7">
              <a:extLst>
                <a:ext uri="{FF2B5EF4-FFF2-40B4-BE49-F238E27FC236}">
                  <a16:creationId xmlns:a16="http://schemas.microsoft.com/office/drawing/2014/main" xmlns="" id="{82C3B34E-D9BF-473B-9F0D-1D9C2323DA11}"/>
                </a:ext>
              </a:extLst>
            </p:cNvPr>
            <p:cNvSpPr>
              <a:spLocks/>
            </p:cNvSpPr>
            <p:nvPr/>
          </p:nvSpPr>
          <p:spPr bwMode="auto">
            <a:xfrm>
              <a:off x="2164" y="3890"/>
              <a:ext cx="741" cy="1175"/>
            </a:xfrm>
            <a:custGeom>
              <a:avLst/>
              <a:gdLst>
                <a:gd name="T0" fmla="*/ 702 w 766"/>
                <a:gd name="T1" fmla="*/ 0 h 1218"/>
                <a:gd name="T2" fmla="*/ 65 w 766"/>
                <a:gd name="T3" fmla="*/ 0 h 1218"/>
                <a:gd name="T4" fmla="*/ 0 w 766"/>
                <a:gd name="T5" fmla="*/ 65 h 1218"/>
                <a:gd name="T6" fmla="*/ 0 w 766"/>
                <a:gd name="T7" fmla="*/ 1153 h 1218"/>
                <a:gd name="T8" fmla="*/ 65 w 766"/>
                <a:gd name="T9" fmla="*/ 1218 h 1218"/>
                <a:gd name="T10" fmla="*/ 702 w 766"/>
                <a:gd name="T11" fmla="*/ 1218 h 1218"/>
                <a:gd name="T12" fmla="*/ 766 w 766"/>
                <a:gd name="T13" fmla="*/ 1153 h 1218"/>
                <a:gd name="T14" fmla="*/ 766 w 766"/>
                <a:gd name="T15" fmla="*/ 65 h 1218"/>
                <a:gd name="T16" fmla="*/ 702 w 766"/>
                <a:gd name="T17" fmla="*/ 0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1218">
                  <a:moveTo>
                    <a:pt x="702" y="0"/>
                  </a:moveTo>
                  <a:cubicBezTo>
                    <a:pt x="65" y="0"/>
                    <a:pt x="65" y="0"/>
                    <a:pt x="65" y="0"/>
                  </a:cubicBezTo>
                  <a:cubicBezTo>
                    <a:pt x="29" y="0"/>
                    <a:pt x="0" y="29"/>
                    <a:pt x="0" y="65"/>
                  </a:cubicBezTo>
                  <a:cubicBezTo>
                    <a:pt x="0" y="1153"/>
                    <a:pt x="0" y="1153"/>
                    <a:pt x="0" y="1153"/>
                  </a:cubicBezTo>
                  <a:cubicBezTo>
                    <a:pt x="0" y="1189"/>
                    <a:pt x="29" y="1218"/>
                    <a:pt x="65" y="1218"/>
                  </a:cubicBezTo>
                  <a:cubicBezTo>
                    <a:pt x="702" y="1218"/>
                    <a:pt x="702" y="1218"/>
                    <a:pt x="702" y="1218"/>
                  </a:cubicBezTo>
                  <a:cubicBezTo>
                    <a:pt x="737" y="1218"/>
                    <a:pt x="766" y="1189"/>
                    <a:pt x="766" y="1153"/>
                  </a:cubicBezTo>
                  <a:cubicBezTo>
                    <a:pt x="766" y="65"/>
                    <a:pt x="766" y="65"/>
                    <a:pt x="766" y="65"/>
                  </a:cubicBezTo>
                  <a:cubicBezTo>
                    <a:pt x="766" y="29"/>
                    <a:pt x="737" y="0"/>
                    <a:pt x="702" y="0"/>
                  </a:cubicBezTo>
                  <a:close/>
                </a:path>
              </a:pathLst>
            </a:custGeom>
            <a:grpFill/>
            <a:ln w="571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Oval 8">
              <a:extLst>
                <a:ext uri="{FF2B5EF4-FFF2-40B4-BE49-F238E27FC236}">
                  <a16:creationId xmlns:a16="http://schemas.microsoft.com/office/drawing/2014/main" xmlns="" id="{7FB283A3-FEDA-43A4-AFAA-D8FDED19CCC4}"/>
                </a:ext>
              </a:extLst>
            </p:cNvPr>
            <p:cNvSpPr>
              <a:spLocks noChangeArrowheads="1"/>
            </p:cNvSpPr>
            <p:nvPr/>
          </p:nvSpPr>
          <p:spPr bwMode="auto">
            <a:xfrm>
              <a:off x="2589" y="4043"/>
              <a:ext cx="193" cy="193"/>
            </a:xfrm>
            <a:prstGeom prst="ellipse">
              <a:avLst/>
            </a:prstGeom>
            <a:grpFill/>
            <a:ln w="571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a:extLst>
              <a:ext uri="{FF2B5EF4-FFF2-40B4-BE49-F238E27FC236}">
                <a16:creationId xmlns:a16="http://schemas.microsoft.com/office/drawing/2014/main" xmlns="" id="{FBE48AB5-6E52-4017-AB3F-EE26A499EC0F}"/>
              </a:ext>
            </a:extLst>
          </p:cNvPr>
          <p:cNvGrpSpPr/>
          <p:nvPr/>
        </p:nvGrpSpPr>
        <p:grpSpPr>
          <a:xfrm>
            <a:off x="0" y="-8369"/>
            <a:ext cx="12192000" cy="6866369"/>
            <a:chOff x="0" y="-8369"/>
            <a:chExt cx="12192000" cy="6866369"/>
          </a:xfrm>
          <a:solidFill>
            <a:schemeClr val="bg1"/>
          </a:solidFill>
        </p:grpSpPr>
        <p:sp>
          <p:nvSpPr>
            <p:cNvPr id="39" name="Rectangle 38">
              <a:extLst>
                <a:ext uri="{FF2B5EF4-FFF2-40B4-BE49-F238E27FC236}">
                  <a16:creationId xmlns:a16="http://schemas.microsoft.com/office/drawing/2014/main" xmlns="" id="{C01721AA-63DA-483E-847C-186A9D74E367}"/>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40" name="Rectangle 39">
              <a:extLst>
                <a:ext uri="{FF2B5EF4-FFF2-40B4-BE49-F238E27FC236}">
                  <a16:creationId xmlns:a16="http://schemas.microsoft.com/office/drawing/2014/main" xmlns="" id="{E982C62A-B497-4383-9272-B2C619E0D521}"/>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41" name="Rectangle 40">
              <a:extLst>
                <a:ext uri="{FF2B5EF4-FFF2-40B4-BE49-F238E27FC236}">
                  <a16:creationId xmlns:a16="http://schemas.microsoft.com/office/drawing/2014/main" xmlns="" id="{06B134AD-9BE5-40AC-A7BA-3881F6EB2D32}"/>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42" name="Rectangle 41">
              <a:extLst>
                <a:ext uri="{FF2B5EF4-FFF2-40B4-BE49-F238E27FC236}">
                  <a16:creationId xmlns:a16="http://schemas.microsoft.com/office/drawing/2014/main" xmlns="" id="{1FEABD58-0EC4-48CB-BB07-1E13E1415AD5}"/>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cxnSp>
        <p:nvCxnSpPr>
          <p:cNvPr id="2055" name="Straight Arrow Connector 2054">
            <a:extLst>
              <a:ext uri="{FF2B5EF4-FFF2-40B4-BE49-F238E27FC236}">
                <a16:creationId xmlns:a16="http://schemas.microsoft.com/office/drawing/2014/main" xmlns="" id="{96E2174F-3FE3-42AD-B1E8-6C6EAD005570}"/>
              </a:ext>
            </a:extLst>
          </p:cNvPr>
          <p:cNvCxnSpPr>
            <a:cxnSpLocks/>
          </p:cNvCxnSpPr>
          <p:nvPr/>
        </p:nvCxnSpPr>
        <p:spPr>
          <a:xfrm flipV="1">
            <a:off x="6633546" y="3377770"/>
            <a:ext cx="520787" cy="938290"/>
          </a:xfrm>
          <a:prstGeom prst="straightConnector1">
            <a:avLst/>
          </a:prstGeom>
          <a:ln w="47625">
            <a:solidFill>
              <a:schemeClr val="bg1">
                <a:lumMod val="8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938406A0-375F-42AE-ACCC-D6B0D20E1339}"/>
              </a:ext>
            </a:extLst>
          </p:cNvPr>
          <p:cNvCxnSpPr>
            <a:cxnSpLocks/>
          </p:cNvCxnSpPr>
          <p:nvPr/>
        </p:nvCxnSpPr>
        <p:spPr>
          <a:xfrm flipH="1" flipV="1">
            <a:off x="5092357" y="3391263"/>
            <a:ext cx="715069" cy="905337"/>
          </a:xfrm>
          <a:prstGeom prst="straightConnector1">
            <a:avLst/>
          </a:prstGeom>
          <a:ln w="47625">
            <a:solidFill>
              <a:schemeClr val="bg1">
                <a:lumMod val="8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5" name="Picture 2" descr="Image result for PPRA logo">
            <a:extLst>
              <a:ext uri="{FF2B5EF4-FFF2-40B4-BE49-F238E27FC236}">
                <a16:creationId xmlns:a16="http://schemas.microsoft.com/office/drawing/2014/main" xmlns="" id="{5571F61A-9151-4A64-BD14-2AECE6E1815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025466" y="5903162"/>
            <a:ext cx="3166533" cy="101922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xmlns="" id="{B66D9270-B0F7-4C10-B226-73DEE12967A8}"/>
              </a:ext>
            </a:extLst>
          </p:cNvPr>
          <p:cNvSpPr txBox="1"/>
          <p:nvPr/>
        </p:nvSpPr>
        <p:spPr>
          <a:xfrm>
            <a:off x="150470" y="6476893"/>
            <a:ext cx="706055" cy="261610"/>
          </a:xfrm>
          <a:prstGeom prst="rect">
            <a:avLst/>
          </a:prstGeom>
          <a:noFill/>
        </p:spPr>
        <p:txBody>
          <a:bodyPr wrap="square" rtlCol="0">
            <a:spAutoFit/>
          </a:bodyPr>
          <a:lstStyle/>
          <a:p>
            <a:fld id="{8BA006BB-14D4-4AE1-832B-7799466D1D52}" type="slidenum">
              <a:rPr lang="en-US" sz="1050" b="1" smtClean="0">
                <a:solidFill>
                  <a:schemeClr val="tx1"/>
                </a:solidFill>
              </a:rPr>
              <a:t>21</a:t>
            </a:fld>
            <a:endParaRPr lang="en-US" sz="1050" b="1" dirty="0">
              <a:solidFill>
                <a:schemeClr val="tx1"/>
              </a:solidFill>
            </a:endParaRPr>
          </a:p>
        </p:txBody>
      </p:sp>
      <p:sp>
        <p:nvSpPr>
          <p:cNvPr id="57" name="Rectangle 56">
            <a:extLst>
              <a:ext uri="{FF2B5EF4-FFF2-40B4-BE49-F238E27FC236}">
                <a16:creationId xmlns:a16="http://schemas.microsoft.com/office/drawing/2014/main" xmlns="" id="{B18E4BAB-0B72-47A6-8DB8-DDCDE480E333}"/>
              </a:ext>
            </a:extLst>
          </p:cNvPr>
          <p:cNvSpPr/>
          <p:nvPr/>
        </p:nvSpPr>
        <p:spPr>
          <a:xfrm>
            <a:off x="609600" y="6386379"/>
            <a:ext cx="2056327" cy="369332"/>
          </a:xfrm>
          <a:prstGeom prst="rect">
            <a:avLst/>
          </a:prstGeom>
        </p:spPr>
        <p:txBody>
          <a:bodyPr wrap="square">
            <a:spAutoFit/>
          </a:bodyPr>
          <a:lstStyle/>
          <a:p>
            <a:r>
              <a:rPr lang="en-US" b="1" spc="-100" dirty="0">
                <a:solidFill>
                  <a:srgbClr val="F6921E"/>
                </a:solidFill>
                <a:latin typeface="+mj-lt"/>
                <a:ea typeface="Franklin Gothic Demi" charset="0"/>
                <a:cs typeface="Franklin Gothic Demi" charset="0"/>
              </a:rPr>
              <a:t>RoadResource.org</a:t>
            </a:r>
            <a:endParaRPr lang="en-US"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895018293"/>
      </p:ext>
    </p:extLst>
  </p:cSld>
  <p:clrMapOvr>
    <a:masterClrMapping/>
  </p:clrMapOvr>
  <p:transition xmlns:p14="http://schemas.microsoft.com/office/powerpoint/2010/mai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CA075F2A-D6C2-4CF3-A24F-8AAE3BE451EE}"/>
              </a:ext>
            </a:extLst>
          </p:cNvPr>
          <p:cNvSpPr txBox="1">
            <a:spLocks/>
          </p:cNvSpPr>
          <p:nvPr/>
        </p:nvSpPr>
        <p:spPr>
          <a:xfrm>
            <a:off x="765624" y="2075437"/>
            <a:ext cx="7412373" cy="1122716"/>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
                <a:schemeClr val="tx2"/>
              </a:buClr>
              <a:buFont typeface="Arial"/>
              <a:buNone/>
              <a:defRPr sz="3600" b="0" kern="1200" spc="300">
                <a:solidFill>
                  <a:schemeClr val="bg1"/>
                </a:solidFill>
                <a:latin typeface="+mj-lt"/>
                <a:ea typeface="+mn-ea"/>
                <a:cs typeface="Times New Roman" panose="02020603050405020304" pitchFamily="18" charset="0"/>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j-lt"/>
                <a:ea typeface="+mn-ea"/>
                <a:cs typeface="Times New Roman" panose="02020603050405020304" pitchFamily="18" charset="0"/>
              </a:defRPr>
            </a:lvl2pPr>
            <a:lvl3pPr marL="1143000" indent="-228600" algn="l" defTabSz="457200" rtl="0" eaLnBrk="1" latinLnBrk="0" hangingPunct="1">
              <a:spcBef>
                <a:spcPct val="20000"/>
              </a:spcBef>
              <a:buClr>
                <a:schemeClr val="tx2"/>
              </a:buClr>
              <a:buFont typeface="Arial"/>
              <a:buChar char="•"/>
              <a:defRPr sz="2000" kern="1200">
                <a:solidFill>
                  <a:schemeClr val="tx1"/>
                </a:solidFill>
                <a:latin typeface="+mj-lt"/>
                <a:ea typeface="+mn-ea"/>
                <a:cs typeface="Times New Roman" panose="02020603050405020304" pitchFamily="18" charset="0"/>
              </a:defRPr>
            </a:lvl3pPr>
            <a:lvl4pPr marL="1600200" indent="-228600" algn="l" defTabSz="457200" rtl="0" eaLnBrk="1" latinLnBrk="0" hangingPunct="1">
              <a:spcBef>
                <a:spcPct val="20000"/>
              </a:spcBef>
              <a:buClr>
                <a:schemeClr val="tx2"/>
              </a:buClr>
              <a:buFont typeface="Arial"/>
              <a:buChar char="–"/>
              <a:defRPr sz="1800" kern="1200">
                <a:solidFill>
                  <a:schemeClr val="tx1"/>
                </a:solidFill>
                <a:latin typeface="+mj-lt"/>
                <a:ea typeface="+mn-ea"/>
                <a:cs typeface="Times New Roman" panose="02020603050405020304" pitchFamily="18" charset="0"/>
              </a:defRPr>
            </a:lvl4pPr>
            <a:lvl5pPr marL="2057400" indent="-228600" algn="l" defTabSz="457200" rtl="0" eaLnBrk="1" latinLnBrk="0" hangingPunct="1">
              <a:spcBef>
                <a:spcPct val="20000"/>
              </a:spcBef>
              <a:buClr>
                <a:schemeClr val="tx2"/>
              </a:buClr>
              <a:buFont typeface="Arial" panose="020B0604020202020204" pitchFamily="34" charset="0"/>
              <a:buChar char="•"/>
              <a:defRPr sz="1800" kern="1200">
                <a:solidFill>
                  <a:schemeClr val="tx1"/>
                </a:solidFill>
                <a:latin typeface="+mj-lt"/>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FOR MORE INFORMATION</a:t>
            </a:r>
          </a:p>
        </p:txBody>
      </p:sp>
      <p:sp>
        <p:nvSpPr>
          <p:cNvPr id="15" name="Rectangle 14">
            <a:extLst>
              <a:ext uri="{FF2B5EF4-FFF2-40B4-BE49-F238E27FC236}">
                <a16:creationId xmlns:a16="http://schemas.microsoft.com/office/drawing/2014/main" xmlns="" id="{D282C8AB-947A-4E3B-86F6-934C8D952281}"/>
              </a:ext>
            </a:extLst>
          </p:cNvPr>
          <p:cNvSpPr/>
          <p:nvPr/>
        </p:nvSpPr>
        <p:spPr>
          <a:xfrm>
            <a:off x="788048" y="3564366"/>
            <a:ext cx="5713347" cy="2031325"/>
          </a:xfrm>
          <a:prstGeom prst="rect">
            <a:avLst/>
          </a:prstGeom>
        </p:spPr>
        <p:txBody>
          <a:bodyPr wrap="square">
            <a:spAutoFit/>
          </a:bodyPr>
          <a:lstStyle/>
          <a:p>
            <a:pPr>
              <a:spcBef>
                <a:spcPts val="1200"/>
              </a:spcBef>
            </a:pPr>
            <a:r>
              <a:rPr lang="en-US" sz="2400" dirty="0">
                <a:solidFill>
                  <a:schemeClr val="bg1"/>
                </a:solidFill>
              </a:rPr>
              <a:t>Sales Person Name</a:t>
            </a:r>
          </a:p>
          <a:p>
            <a:pPr>
              <a:spcBef>
                <a:spcPts val="1200"/>
              </a:spcBef>
            </a:pPr>
            <a:r>
              <a:rPr lang="en-US" sz="2400" dirty="0">
                <a:solidFill>
                  <a:schemeClr val="bg1"/>
                </a:solidFill>
              </a:rPr>
              <a:t>Company</a:t>
            </a:r>
          </a:p>
          <a:p>
            <a:pPr>
              <a:spcBef>
                <a:spcPts val="1200"/>
              </a:spcBef>
            </a:pPr>
            <a:r>
              <a:rPr lang="en-US" sz="2400" dirty="0">
                <a:solidFill>
                  <a:schemeClr val="bg1"/>
                </a:solidFill>
              </a:rPr>
              <a:t>000-000-000</a:t>
            </a:r>
          </a:p>
          <a:p>
            <a:pPr>
              <a:spcBef>
                <a:spcPts val="1200"/>
              </a:spcBef>
            </a:pPr>
            <a:r>
              <a:rPr lang="en-US" sz="2400" dirty="0">
                <a:solidFill>
                  <a:schemeClr val="bg1"/>
                </a:solidFill>
              </a:rPr>
              <a:t>email@emailaddress.com</a:t>
            </a:r>
          </a:p>
        </p:txBody>
      </p:sp>
      <p:sp>
        <p:nvSpPr>
          <p:cNvPr id="24" name="Rectangle 23">
            <a:extLst>
              <a:ext uri="{FF2B5EF4-FFF2-40B4-BE49-F238E27FC236}">
                <a16:creationId xmlns:a16="http://schemas.microsoft.com/office/drawing/2014/main" xmlns="" id="{3B1562DC-13AA-4F29-AFE7-4B4E6B073DC5}"/>
              </a:ext>
            </a:extLst>
          </p:cNvPr>
          <p:cNvSpPr/>
          <p:nvPr/>
        </p:nvSpPr>
        <p:spPr>
          <a:xfrm>
            <a:off x="8029835" y="5615848"/>
            <a:ext cx="3224011" cy="646331"/>
          </a:xfrm>
          <a:prstGeom prst="rect">
            <a:avLst/>
          </a:prstGeom>
        </p:spPr>
        <p:txBody>
          <a:bodyPr wrap="square">
            <a:spAutoFit/>
          </a:bodyPr>
          <a:lstStyle/>
          <a:p>
            <a:pPr algn="ctr"/>
            <a:r>
              <a:rPr lang="en-US" b="1" dirty="0">
                <a:solidFill>
                  <a:schemeClr val="tx2"/>
                </a:solidFill>
              </a:rPr>
              <a:t>For Association Information</a:t>
            </a:r>
            <a:r>
              <a:rPr lang="en-US" b="1" dirty="0">
                <a:solidFill>
                  <a:schemeClr val="bg1"/>
                </a:solidFill>
              </a:rPr>
              <a:t/>
            </a:r>
            <a:br>
              <a:rPr lang="en-US" b="1" dirty="0">
                <a:solidFill>
                  <a:schemeClr val="bg1"/>
                </a:solidFill>
              </a:rPr>
            </a:br>
            <a:endParaRPr lang="en-US" dirty="0">
              <a:solidFill>
                <a:schemeClr val="bg1"/>
              </a:solidFill>
            </a:endParaRPr>
          </a:p>
        </p:txBody>
      </p:sp>
      <p:cxnSp>
        <p:nvCxnSpPr>
          <p:cNvPr id="25" name="Straight Connector 24">
            <a:extLst>
              <a:ext uri="{FF2B5EF4-FFF2-40B4-BE49-F238E27FC236}">
                <a16:creationId xmlns:a16="http://schemas.microsoft.com/office/drawing/2014/main" xmlns="" id="{AF96AC98-9CD9-4378-A392-F9C027FC554B}"/>
              </a:ext>
            </a:extLst>
          </p:cNvPr>
          <p:cNvCxnSpPr>
            <a:cxnSpLocks/>
          </p:cNvCxnSpPr>
          <p:nvPr/>
        </p:nvCxnSpPr>
        <p:spPr>
          <a:xfrm flipH="1">
            <a:off x="788049" y="3330546"/>
            <a:ext cx="596430" cy="0"/>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xmlns="" id="{CE6354D1-4712-4378-9DBA-B15B73678187}"/>
              </a:ext>
            </a:extLst>
          </p:cNvPr>
          <p:cNvSpPr/>
          <p:nvPr/>
        </p:nvSpPr>
        <p:spPr>
          <a:xfrm>
            <a:off x="7589520" y="6015242"/>
            <a:ext cx="4104640" cy="646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8" name="Picture 4" descr="https://www.slurry.org/graphics/logo.png">
            <a:hlinkClick r:id="rId3"/>
            <a:extLst>
              <a:ext uri="{FF2B5EF4-FFF2-40B4-BE49-F238E27FC236}">
                <a16:creationId xmlns:a16="http://schemas.microsoft.com/office/drawing/2014/main" xmlns="" id="{F209883A-BF10-4CFA-A319-45D043A583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31993" y="6131017"/>
            <a:ext cx="612197" cy="435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arra.org/graphics/logo.png">
            <a:hlinkClick r:id="rId5"/>
            <a:extLst>
              <a:ext uri="{FF2B5EF4-FFF2-40B4-BE49-F238E27FC236}">
                <a16:creationId xmlns:a16="http://schemas.microsoft.com/office/drawing/2014/main" xmlns="" id="{9A717398-EB0D-4244-87FA-8FCBB53F163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112420" y="6102351"/>
            <a:ext cx="1528588" cy="4920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EMA Logo">
            <a:hlinkClick r:id="rId7"/>
            <a:extLst>
              <a:ext uri="{FF2B5EF4-FFF2-40B4-BE49-F238E27FC236}">
                <a16:creationId xmlns:a16="http://schemas.microsoft.com/office/drawing/2014/main" xmlns="" id="{EB000FF4-FD4F-4CCA-B3F7-8C9736C538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664026" y="6038389"/>
            <a:ext cx="1412366" cy="63556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BB9E5F1F-A129-459F-AAF2-01590F0087E8}"/>
              </a:ext>
            </a:extLst>
          </p:cNvPr>
          <p:cNvCxnSpPr/>
          <p:nvPr/>
        </p:nvCxnSpPr>
        <p:spPr>
          <a:xfrm>
            <a:off x="9215120" y="6149013"/>
            <a:ext cx="0" cy="37878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3BF05C4C-F3B4-4942-853C-002CD32D101E}"/>
              </a:ext>
            </a:extLst>
          </p:cNvPr>
          <p:cNvCxnSpPr/>
          <p:nvPr/>
        </p:nvCxnSpPr>
        <p:spPr>
          <a:xfrm>
            <a:off x="10052139" y="6149013"/>
            <a:ext cx="0" cy="37878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718604"/>
      </p:ext>
    </p:extLst>
  </p:cSld>
  <p:clrMapOvr>
    <a:masterClrMapping/>
  </p:clrMapOvr>
  <p:transition xmlns:p14="http://schemas.microsoft.com/office/powerpoint/2010/mai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lose up of a device&#10;&#10;Description generated with high confidence">
            <a:extLst>
              <a:ext uri="{FF2B5EF4-FFF2-40B4-BE49-F238E27FC236}">
                <a16:creationId xmlns:a16="http://schemas.microsoft.com/office/drawing/2014/main" xmlns="" id="{CF1F549D-B784-4584-8546-898FF3FE8A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856" y="397045"/>
            <a:ext cx="6079806" cy="6222722"/>
          </a:xfrm>
          <a:prstGeom prst="rect">
            <a:avLst/>
          </a:prstGeom>
        </p:spPr>
      </p:pic>
      <p:pic>
        <p:nvPicPr>
          <p:cNvPr id="4" name="Shape 332" descr="PPRA_LOGO_Horiz_Tagline.jpg">
            <a:extLst>
              <a:ext uri="{FF2B5EF4-FFF2-40B4-BE49-F238E27FC236}">
                <a16:creationId xmlns:a16="http://schemas.microsoft.com/office/drawing/2014/main" xmlns="" id="{6F866653-98FB-4B64-A3F5-300D8E8C863B}"/>
              </a:ext>
            </a:extLst>
          </p:cNvPr>
          <p:cNvPicPr preferRelativeResize="0"/>
          <p:nvPr/>
        </p:nvPicPr>
        <p:blipFill rotWithShape="1">
          <a:blip r:embed="rId3"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994395" y="2042859"/>
            <a:ext cx="5740604" cy="1432236"/>
          </a:xfrm>
          <a:prstGeom prst="rect">
            <a:avLst/>
          </a:prstGeom>
          <a:noFill/>
          <a:ln>
            <a:noFill/>
          </a:ln>
        </p:spPr>
      </p:pic>
      <p:sp>
        <p:nvSpPr>
          <p:cNvPr id="7" name="TextBox 6">
            <a:extLst>
              <a:ext uri="{FF2B5EF4-FFF2-40B4-BE49-F238E27FC236}">
                <a16:creationId xmlns:a16="http://schemas.microsoft.com/office/drawing/2014/main" xmlns="" id="{5370826E-19F4-49E9-AE5F-7CA3DCADE59E}"/>
              </a:ext>
            </a:extLst>
          </p:cNvPr>
          <p:cNvSpPr txBox="1"/>
          <p:nvPr/>
        </p:nvSpPr>
        <p:spPr>
          <a:xfrm>
            <a:off x="5556449" y="4028916"/>
            <a:ext cx="5067837" cy="954107"/>
          </a:xfrm>
          <a:prstGeom prst="rect">
            <a:avLst/>
          </a:prstGeom>
          <a:noFill/>
        </p:spPr>
        <p:txBody>
          <a:bodyPr wrap="square" rtlCol="0">
            <a:spAutoFit/>
          </a:bodyPr>
          <a:lstStyle/>
          <a:p>
            <a:r>
              <a:rPr lang="en-US" sz="2800" i="1" dirty="0"/>
              <a:t>Visit the new RoadResource.org</a:t>
            </a:r>
          </a:p>
          <a:p>
            <a:endParaRPr lang="en-US" sz="2800" i="1" dirty="0"/>
          </a:p>
        </p:txBody>
      </p:sp>
      <p:cxnSp>
        <p:nvCxnSpPr>
          <p:cNvPr id="9" name="Straight Connector 8">
            <a:extLst>
              <a:ext uri="{FF2B5EF4-FFF2-40B4-BE49-F238E27FC236}">
                <a16:creationId xmlns:a16="http://schemas.microsoft.com/office/drawing/2014/main" xmlns="" id="{EA2EFEC8-74C0-4555-AE22-0A6DFFE86ED8}"/>
              </a:ext>
            </a:extLst>
          </p:cNvPr>
          <p:cNvCxnSpPr/>
          <p:nvPr/>
        </p:nvCxnSpPr>
        <p:spPr>
          <a:xfrm>
            <a:off x="5215944" y="3844343"/>
            <a:ext cx="5647386"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687C881E-A85B-44D7-9185-A6382432E723}"/>
              </a:ext>
            </a:extLst>
          </p:cNvPr>
          <p:cNvCxnSpPr/>
          <p:nvPr/>
        </p:nvCxnSpPr>
        <p:spPr>
          <a:xfrm>
            <a:off x="5215944" y="4778062"/>
            <a:ext cx="5647386"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0418098"/>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85FC5EE1-B065-4D79-BF43-8DC3596BD7D4}"/>
              </a:ext>
            </a:extLst>
          </p:cNvPr>
          <p:cNvSpPr/>
          <p:nvPr/>
        </p:nvSpPr>
        <p:spPr>
          <a:xfrm>
            <a:off x="5049581" y="1892509"/>
            <a:ext cx="6956152" cy="4790507"/>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pPr algn="l"/>
            <a:r>
              <a:rPr lang="en-US" dirty="0"/>
              <a:t>The Situation: </a:t>
            </a:r>
          </a:p>
        </p:txBody>
      </p:sp>
      <p:sp>
        <p:nvSpPr>
          <p:cNvPr id="6" name="Rectangle 5">
            <a:extLst>
              <a:ext uri="{FF2B5EF4-FFF2-40B4-BE49-F238E27FC236}">
                <a16:creationId xmlns:a16="http://schemas.microsoft.com/office/drawing/2014/main" xmlns="" id="{46A138E4-5F63-462C-BB28-73508B66C22F}"/>
              </a:ext>
            </a:extLst>
          </p:cNvPr>
          <p:cNvSpPr/>
          <p:nvPr/>
        </p:nvSpPr>
        <p:spPr>
          <a:xfrm>
            <a:off x="609600" y="1896530"/>
            <a:ext cx="3754730" cy="2834687"/>
          </a:xfrm>
          <a:prstGeom prst="rect">
            <a:avLst/>
          </a:prstGeom>
        </p:spPr>
        <p:txBody>
          <a:bodyPr wrap="square">
            <a:spAutoFit/>
          </a:bodyPr>
          <a:lstStyle/>
          <a:p>
            <a:pPr>
              <a:lnSpc>
                <a:spcPct val="130000"/>
              </a:lnSpc>
            </a:pPr>
            <a:r>
              <a:rPr lang="en-US" sz="2800" b="1" dirty="0">
                <a:solidFill>
                  <a:schemeClr val="bg1"/>
                </a:solidFill>
              </a:rPr>
              <a:t>Demand</a:t>
            </a:r>
            <a:r>
              <a:rPr lang="en-US" sz="2800" dirty="0">
                <a:solidFill>
                  <a:schemeClr val="bg1"/>
                </a:solidFill>
              </a:rPr>
              <a:t> is increasing </a:t>
            </a:r>
            <a:br>
              <a:rPr lang="en-US" sz="2800" dirty="0">
                <a:solidFill>
                  <a:schemeClr val="bg1"/>
                </a:solidFill>
              </a:rPr>
            </a:br>
            <a:r>
              <a:rPr lang="en-US" sz="2800" dirty="0">
                <a:solidFill>
                  <a:schemeClr val="bg1"/>
                </a:solidFill>
              </a:rPr>
              <a:t>for asphalt emulsions, preservation </a:t>
            </a:r>
            <a:br>
              <a:rPr lang="en-US" sz="2800" dirty="0">
                <a:solidFill>
                  <a:schemeClr val="bg1"/>
                </a:solidFill>
              </a:rPr>
            </a:br>
            <a:r>
              <a:rPr lang="en-US" sz="2800" dirty="0">
                <a:solidFill>
                  <a:schemeClr val="bg1"/>
                </a:solidFill>
              </a:rPr>
              <a:t>and recycling.</a:t>
            </a:r>
            <a:br>
              <a:rPr lang="en-US" sz="2800" dirty="0">
                <a:solidFill>
                  <a:schemeClr val="bg1"/>
                </a:solidFill>
              </a:rPr>
            </a:br>
            <a:endParaRPr lang="en-US" sz="2800" dirty="0">
              <a:solidFill>
                <a:schemeClr val="bg1"/>
              </a:solidFill>
            </a:endParaRPr>
          </a:p>
        </p:txBody>
      </p:sp>
      <p:sp>
        <p:nvSpPr>
          <p:cNvPr id="7" name="Rectangle 6">
            <a:extLst>
              <a:ext uri="{FF2B5EF4-FFF2-40B4-BE49-F238E27FC236}">
                <a16:creationId xmlns:a16="http://schemas.microsoft.com/office/drawing/2014/main" xmlns="" id="{29E5092F-51A6-487C-B60B-9672FE056733}"/>
              </a:ext>
            </a:extLst>
          </p:cNvPr>
          <p:cNvSpPr/>
          <p:nvPr/>
        </p:nvSpPr>
        <p:spPr>
          <a:xfrm>
            <a:off x="5455981" y="2287480"/>
            <a:ext cx="6050845" cy="2311402"/>
          </a:xfrm>
          <a:prstGeom prst="rect">
            <a:avLst/>
          </a:prstGeom>
        </p:spPr>
        <p:txBody>
          <a:bodyPr wrap="square">
            <a:spAutoFit/>
          </a:bodyPr>
          <a:lstStyle/>
          <a:p>
            <a:pPr>
              <a:lnSpc>
                <a:spcPct val="130000"/>
              </a:lnSpc>
            </a:pPr>
            <a:r>
              <a:rPr lang="en-US" sz="2800" b="1" dirty="0">
                <a:solidFill>
                  <a:schemeClr val="bg1"/>
                </a:solidFill>
              </a:rPr>
              <a:t>However</a:t>
            </a:r>
            <a:r>
              <a:rPr lang="en-US" sz="2800" dirty="0">
                <a:solidFill>
                  <a:schemeClr val="bg1"/>
                </a:solidFill>
              </a:rPr>
              <a:t>, many city and county agencies are still unaware of benefits and best practices to successfully choose and apply these treatments. </a:t>
            </a:r>
          </a:p>
        </p:txBody>
      </p:sp>
      <p:grpSp>
        <p:nvGrpSpPr>
          <p:cNvPr id="13" name="Group 12">
            <a:extLst>
              <a:ext uri="{FF2B5EF4-FFF2-40B4-BE49-F238E27FC236}">
                <a16:creationId xmlns:a16="http://schemas.microsoft.com/office/drawing/2014/main" xmlns="" id="{6A7A4EAF-38CE-4AD5-9CE2-1FCBA3BFB009}"/>
              </a:ext>
            </a:extLst>
          </p:cNvPr>
          <p:cNvGrpSpPr/>
          <p:nvPr/>
        </p:nvGrpSpPr>
        <p:grpSpPr>
          <a:xfrm rot="10800000">
            <a:off x="165416" y="1636240"/>
            <a:ext cx="11840317" cy="260290"/>
            <a:chOff x="146756" y="2163423"/>
            <a:chExt cx="11913439" cy="261898"/>
          </a:xfrm>
        </p:grpSpPr>
        <p:cxnSp>
          <p:nvCxnSpPr>
            <p:cNvPr id="14" name="Straight Connector 13">
              <a:extLst>
                <a:ext uri="{FF2B5EF4-FFF2-40B4-BE49-F238E27FC236}">
                  <a16:creationId xmlns:a16="http://schemas.microsoft.com/office/drawing/2014/main" xmlns="" id="{41F501A2-94DC-4F11-B1C3-9A6AA63A0DFC}"/>
                </a:ext>
              </a:extLst>
            </p:cNvPr>
            <p:cNvCxnSpPr>
              <a:cxnSpLocks/>
            </p:cNvCxnSpPr>
            <p:nvPr/>
          </p:nvCxnSpPr>
          <p:spPr>
            <a:xfrm>
              <a:off x="146756" y="2167467"/>
              <a:ext cx="6999111"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CEE26306-B2A4-497F-B757-D76DE8E01438}"/>
                </a:ext>
              </a:extLst>
            </p:cNvPr>
            <p:cNvCxnSpPr>
              <a:cxnSpLocks/>
            </p:cNvCxnSpPr>
            <p:nvPr/>
          </p:nvCxnSpPr>
          <p:spPr>
            <a:xfrm>
              <a:off x="7122252" y="2163423"/>
              <a:ext cx="461233" cy="261898"/>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1DD3C6D5-1163-4660-831B-D3C46861AE1C}"/>
                </a:ext>
              </a:extLst>
            </p:cNvPr>
            <p:cNvCxnSpPr>
              <a:cxnSpLocks/>
            </p:cNvCxnSpPr>
            <p:nvPr/>
          </p:nvCxnSpPr>
          <p:spPr>
            <a:xfrm>
              <a:off x="7568423" y="2421467"/>
              <a:ext cx="4491772"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1" name="Isosceles Triangle 20">
            <a:extLst>
              <a:ext uri="{FF2B5EF4-FFF2-40B4-BE49-F238E27FC236}">
                <a16:creationId xmlns:a16="http://schemas.microsoft.com/office/drawing/2014/main" xmlns="" id="{9EC51BBD-C7A4-45F0-AD75-086761AF4C1E}"/>
              </a:ext>
            </a:extLst>
          </p:cNvPr>
          <p:cNvSpPr/>
          <p:nvPr/>
        </p:nvSpPr>
        <p:spPr>
          <a:xfrm rot="5400000">
            <a:off x="4843399" y="2415891"/>
            <a:ext cx="609600" cy="352778"/>
          </a:xfrm>
          <a:prstGeom prst="triangle">
            <a:avLst/>
          </a:prstGeom>
          <a:solidFill>
            <a:srgbClr val="6D6E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xmlns="" id="{DAF35179-2411-4643-A5BD-9F7334347D8B}"/>
              </a:ext>
            </a:extLst>
          </p:cNvPr>
          <p:cNvPicPr>
            <a:picLocks noChangeAspect="1"/>
          </p:cNvPicPr>
          <p:nvPr/>
        </p:nvPicPr>
        <p:blipFill>
          <a:blip r:embed="rId2"/>
          <a:stretch>
            <a:fillRect/>
          </a:stretch>
        </p:blipFill>
        <p:spPr>
          <a:xfrm>
            <a:off x="9471057" y="5856993"/>
            <a:ext cx="2570473" cy="826029"/>
          </a:xfrm>
          <a:prstGeom prst="rect">
            <a:avLst/>
          </a:prstGeom>
        </p:spPr>
      </p:pic>
    </p:spTree>
    <p:extLst>
      <p:ext uri="{BB962C8B-B14F-4D97-AF65-F5344CB8AC3E}">
        <p14:creationId xmlns:p14="http://schemas.microsoft.com/office/powerpoint/2010/main" val="121102203"/>
      </p:ext>
    </p:extLst>
  </p:cSld>
  <p:clrMapOvr>
    <a:masterClrMapping/>
  </p:clrMapOvr>
  <p:transition xmlns:p14="http://schemas.microsoft.com/office/powerpoint/2010/mai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9FF6FF30-275A-4671-ABCB-523FF5E2489A}"/>
              </a:ext>
            </a:extLst>
          </p:cNvPr>
          <p:cNvSpPr/>
          <p:nvPr/>
        </p:nvSpPr>
        <p:spPr>
          <a:xfrm>
            <a:off x="0" y="4803422"/>
            <a:ext cx="12192000" cy="205457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xmlns="" id="{33C923C3-339A-443E-A0AC-AB6FACA4267A}"/>
              </a:ext>
            </a:extLst>
          </p:cNvPr>
          <p:cNvGrpSpPr/>
          <p:nvPr/>
        </p:nvGrpSpPr>
        <p:grpSpPr>
          <a:xfrm>
            <a:off x="812800" y="1845733"/>
            <a:ext cx="10566400" cy="3178345"/>
            <a:chOff x="812800" y="1845733"/>
            <a:chExt cx="10566400" cy="3178345"/>
          </a:xfrm>
        </p:grpSpPr>
        <p:grpSp>
          <p:nvGrpSpPr>
            <p:cNvPr id="10" name="Group 9">
              <a:extLst>
                <a:ext uri="{FF2B5EF4-FFF2-40B4-BE49-F238E27FC236}">
                  <a16:creationId xmlns:a16="http://schemas.microsoft.com/office/drawing/2014/main" xmlns="" id="{825C1244-1B70-4C4C-A9DB-2DE229F4CD21}"/>
                </a:ext>
              </a:extLst>
            </p:cNvPr>
            <p:cNvGrpSpPr/>
            <p:nvPr/>
          </p:nvGrpSpPr>
          <p:grpSpPr>
            <a:xfrm>
              <a:off x="812800" y="1845733"/>
              <a:ext cx="10566400" cy="3169689"/>
              <a:chOff x="812800" y="1845733"/>
              <a:chExt cx="10566400" cy="3169689"/>
            </a:xfrm>
          </p:grpSpPr>
          <p:sp>
            <p:nvSpPr>
              <p:cNvPr id="4" name="Rectangle 3">
                <a:extLst>
                  <a:ext uri="{FF2B5EF4-FFF2-40B4-BE49-F238E27FC236}">
                    <a16:creationId xmlns:a16="http://schemas.microsoft.com/office/drawing/2014/main" xmlns="" id="{02A590AA-C981-49E4-B318-026388556A0D}"/>
                  </a:ext>
                </a:extLst>
              </p:cNvPr>
              <p:cNvSpPr/>
              <p:nvPr/>
            </p:nvSpPr>
            <p:spPr>
              <a:xfrm>
                <a:off x="812800" y="1845733"/>
                <a:ext cx="10566400" cy="2957689"/>
              </a:xfrm>
              <a:prstGeom prst="rect">
                <a:avLst/>
              </a:prstGeom>
              <a:noFill/>
              <a:ln w="1143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A9B294D-4C20-425D-B907-10D1DC7E92AB}"/>
                  </a:ext>
                </a:extLst>
              </p:cNvPr>
              <p:cNvSpPr/>
              <p:nvPr/>
            </p:nvSpPr>
            <p:spPr>
              <a:xfrm>
                <a:off x="1507067" y="4460618"/>
                <a:ext cx="9122034" cy="5548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xmlns="" id="{30CAB111-E58C-4D67-A338-3409A33B3FC5}"/>
                </a:ext>
              </a:extLst>
            </p:cNvPr>
            <p:cNvGrpSpPr/>
            <p:nvPr/>
          </p:nvGrpSpPr>
          <p:grpSpPr>
            <a:xfrm>
              <a:off x="1507067" y="4572903"/>
              <a:ext cx="9122034" cy="451175"/>
              <a:chOff x="1507067" y="4572903"/>
              <a:chExt cx="9122034" cy="451175"/>
            </a:xfrm>
          </p:grpSpPr>
          <p:cxnSp>
            <p:nvCxnSpPr>
              <p:cNvPr id="20" name="Straight Connector 19">
                <a:extLst>
                  <a:ext uri="{FF2B5EF4-FFF2-40B4-BE49-F238E27FC236}">
                    <a16:creationId xmlns:a16="http://schemas.microsoft.com/office/drawing/2014/main" xmlns="" id="{856C75E6-5A47-4F08-8388-E2246D78A6B8}"/>
                  </a:ext>
                </a:extLst>
              </p:cNvPr>
              <p:cNvCxnSpPr/>
              <p:nvPr/>
            </p:nvCxnSpPr>
            <p:spPr>
              <a:xfrm>
                <a:off x="10629101" y="4572903"/>
                <a:ext cx="0" cy="451175"/>
              </a:xfrm>
              <a:prstGeom prst="line">
                <a:avLst/>
              </a:prstGeom>
              <a:ln w="508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xmlns="" id="{8868BEC2-EBAA-42BC-A970-0BDDB42CB62E}"/>
                  </a:ext>
                </a:extLst>
              </p:cNvPr>
              <p:cNvCxnSpPr/>
              <p:nvPr/>
            </p:nvCxnSpPr>
            <p:spPr>
              <a:xfrm>
                <a:off x="1507067" y="4572903"/>
                <a:ext cx="0" cy="451175"/>
              </a:xfrm>
              <a:prstGeom prst="line">
                <a:avLst/>
              </a:prstGeom>
              <a:ln w="508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4" name="Rectangle 13">
            <a:extLst>
              <a:ext uri="{FF2B5EF4-FFF2-40B4-BE49-F238E27FC236}">
                <a16:creationId xmlns:a16="http://schemas.microsoft.com/office/drawing/2014/main" xmlns="" id="{96F1D1A5-2CB1-46DE-8178-05942DB0E307}"/>
              </a:ext>
            </a:extLst>
          </p:cNvPr>
          <p:cNvSpPr/>
          <p:nvPr/>
        </p:nvSpPr>
        <p:spPr>
          <a:xfrm>
            <a:off x="1603031" y="4564247"/>
            <a:ext cx="8940327" cy="4684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pc="100" dirty="0"/>
              <a:t>FORMING THE PAVEMENT PRESERVATION &amp; RECYCLING ALLIANCE</a:t>
            </a:r>
          </a:p>
        </p:txBody>
      </p:sp>
      <p:sp>
        <p:nvSpPr>
          <p:cNvPr id="2" name="Title 1">
            <a:extLst>
              <a:ext uri="{FF2B5EF4-FFF2-40B4-BE49-F238E27FC236}">
                <a16:creationId xmlns:a16="http://schemas.microsoft.com/office/drawing/2014/main" xmlns="" id="{762FB83E-D586-4C9D-908C-A70A455BE8C5}"/>
              </a:ext>
            </a:extLst>
          </p:cNvPr>
          <p:cNvSpPr>
            <a:spLocks noGrp="1"/>
          </p:cNvSpPr>
          <p:nvPr>
            <p:ph type="title"/>
          </p:nvPr>
        </p:nvSpPr>
        <p:spPr>
          <a:xfrm>
            <a:off x="609600" y="102288"/>
            <a:ext cx="10972800" cy="1444105"/>
          </a:xfrm>
        </p:spPr>
        <p:txBody>
          <a:bodyPr>
            <a:normAutofit/>
          </a:bodyPr>
          <a:lstStyle/>
          <a:p>
            <a:r>
              <a:rPr lang="en-US" dirty="0"/>
              <a:t>Three Associations Join Together to Support </a:t>
            </a:r>
            <a:br>
              <a:rPr lang="en-US" dirty="0"/>
            </a:br>
            <a:r>
              <a:rPr lang="en-US" dirty="0"/>
              <a:t>the Industry at Large</a:t>
            </a:r>
          </a:p>
        </p:txBody>
      </p:sp>
      <p:pic>
        <p:nvPicPr>
          <p:cNvPr id="5" name="Shape 332" descr="PPRA_LOGO_Horiz_Tagline.jpg"/>
          <p:cNvPicPr preferRelativeResize="0"/>
          <p:nvPr/>
        </p:nvPicPr>
        <p:blipFill rotWithShape="1">
          <a:blip r:embed="rId3"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3603164" y="5255922"/>
            <a:ext cx="4985672" cy="1243886"/>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3542" y="2101367"/>
            <a:ext cx="3056432" cy="20642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5560" y="2413154"/>
            <a:ext cx="2225482" cy="163941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17325" y="2075046"/>
            <a:ext cx="2993710" cy="2147868"/>
          </a:xfrm>
          <a:prstGeom prst="rect">
            <a:avLst/>
          </a:prstGeom>
        </p:spPr>
      </p:pic>
      <p:cxnSp>
        <p:nvCxnSpPr>
          <p:cNvPr id="12" name="Straight Connector 11">
            <a:extLst>
              <a:ext uri="{FF2B5EF4-FFF2-40B4-BE49-F238E27FC236}">
                <a16:creationId xmlns:a16="http://schemas.microsoft.com/office/drawing/2014/main" xmlns="" id="{B3409E0A-1D89-44E8-BFC9-030D9B474647}"/>
              </a:ext>
            </a:extLst>
          </p:cNvPr>
          <p:cNvCxnSpPr/>
          <p:nvPr/>
        </p:nvCxnSpPr>
        <p:spPr>
          <a:xfrm>
            <a:off x="4626648" y="2413154"/>
            <a:ext cx="0" cy="1537957"/>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465594B4-7625-4E33-A300-2D0C8EA64816}"/>
              </a:ext>
            </a:extLst>
          </p:cNvPr>
          <p:cNvCxnSpPr/>
          <p:nvPr/>
        </p:nvCxnSpPr>
        <p:spPr>
          <a:xfrm>
            <a:off x="7556114" y="2413154"/>
            <a:ext cx="0" cy="1537957"/>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4C8304B8-66F0-464C-BB37-61E2BCD9DE33}"/>
              </a:ext>
            </a:extLst>
          </p:cNvPr>
          <p:cNvSpPr txBox="1"/>
          <p:nvPr/>
        </p:nvSpPr>
        <p:spPr>
          <a:xfrm>
            <a:off x="150470" y="6476893"/>
            <a:ext cx="706055" cy="261610"/>
          </a:xfrm>
          <a:prstGeom prst="rect">
            <a:avLst/>
          </a:prstGeom>
          <a:noFill/>
        </p:spPr>
        <p:txBody>
          <a:bodyPr wrap="square" rtlCol="0">
            <a:spAutoFit/>
          </a:bodyPr>
          <a:lstStyle/>
          <a:p>
            <a:fld id="{8BA006BB-14D4-4AE1-832B-7799466D1D52}" type="slidenum">
              <a:rPr lang="en-US" sz="1050" b="1" smtClean="0">
                <a:solidFill>
                  <a:schemeClr val="tx1"/>
                </a:solidFill>
              </a:rPr>
              <a:t>4</a:t>
            </a:fld>
            <a:endParaRPr lang="en-US" sz="1050" b="1" dirty="0">
              <a:solidFill>
                <a:schemeClr val="tx1"/>
              </a:solidFill>
            </a:endParaRPr>
          </a:p>
        </p:txBody>
      </p:sp>
      <p:sp>
        <p:nvSpPr>
          <p:cNvPr id="23" name="Rectangle 22">
            <a:extLst>
              <a:ext uri="{FF2B5EF4-FFF2-40B4-BE49-F238E27FC236}">
                <a16:creationId xmlns:a16="http://schemas.microsoft.com/office/drawing/2014/main" xmlns="" id="{C5454460-6A17-4D0B-865E-02E71F1B745B}"/>
              </a:ext>
            </a:extLst>
          </p:cNvPr>
          <p:cNvSpPr/>
          <p:nvPr/>
        </p:nvSpPr>
        <p:spPr>
          <a:xfrm>
            <a:off x="609600" y="6386379"/>
            <a:ext cx="2056327" cy="369332"/>
          </a:xfrm>
          <a:prstGeom prst="rect">
            <a:avLst/>
          </a:prstGeom>
        </p:spPr>
        <p:txBody>
          <a:bodyPr wrap="square">
            <a:spAutoFit/>
          </a:bodyPr>
          <a:lstStyle/>
          <a:p>
            <a:r>
              <a:rPr lang="en-US" b="1" spc="-100" dirty="0">
                <a:solidFill>
                  <a:srgbClr val="F6921E"/>
                </a:solidFill>
                <a:latin typeface="+mj-lt"/>
                <a:ea typeface="Franklin Gothic Demi" charset="0"/>
                <a:cs typeface="Franklin Gothic Demi" charset="0"/>
              </a:rPr>
              <a:t>RoadResource.org</a:t>
            </a:r>
            <a:endParaRPr lang="en-US" spc="-100"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296537271"/>
      </p:ext>
    </p:extLst>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2D6A7-1740-4ED9-886E-59E1EC1DAAF5}"/>
              </a:ext>
            </a:extLst>
          </p:cNvPr>
          <p:cNvSpPr>
            <a:spLocks noGrp="1"/>
          </p:cNvSpPr>
          <p:nvPr>
            <p:ph type="title"/>
          </p:nvPr>
        </p:nvSpPr>
        <p:spPr/>
        <p:txBody>
          <a:bodyPr/>
          <a:lstStyle/>
          <a:p>
            <a:r>
              <a:rPr lang="en-US" dirty="0">
                <a:sym typeface="Century Gothic"/>
              </a:rPr>
              <a:t>Two Guiding Questions</a:t>
            </a:r>
            <a:endParaRPr lang="en-US" dirty="0"/>
          </a:p>
        </p:txBody>
      </p:sp>
      <p:sp>
        <p:nvSpPr>
          <p:cNvPr id="9" name="Text Placeholder 8">
            <a:extLst>
              <a:ext uri="{FF2B5EF4-FFF2-40B4-BE49-F238E27FC236}">
                <a16:creationId xmlns:a16="http://schemas.microsoft.com/office/drawing/2014/main" xmlns="" id="{912C898B-5284-46AF-AE96-B7EDA662F0C9}"/>
              </a:ext>
            </a:extLst>
          </p:cNvPr>
          <p:cNvSpPr>
            <a:spLocks noGrp="1"/>
          </p:cNvSpPr>
          <p:nvPr>
            <p:ph type="body" idx="1"/>
          </p:nvPr>
        </p:nvSpPr>
        <p:spPr/>
        <p:txBody>
          <a:bodyPr/>
          <a:lstStyle/>
          <a:p>
            <a:r>
              <a:rPr lang="en-US" dirty="0"/>
              <a:t>1</a:t>
            </a:r>
          </a:p>
        </p:txBody>
      </p:sp>
      <p:sp>
        <p:nvSpPr>
          <p:cNvPr id="10" name="Content Placeholder 9">
            <a:extLst>
              <a:ext uri="{FF2B5EF4-FFF2-40B4-BE49-F238E27FC236}">
                <a16:creationId xmlns:a16="http://schemas.microsoft.com/office/drawing/2014/main" xmlns="" id="{B1CD5705-ECF7-4074-BD14-CE6120D7A13B}"/>
              </a:ext>
            </a:extLst>
          </p:cNvPr>
          <p:cNvSpPr>
            <a:spLocks noGrp="1"/>
          </p:cNvSpPr>
          <p:nvPr>
            <p:ph sz="half" idx="2"/>
          </p:nvPr>
        </p:nvSpPr>
        <p:spPr>
          <a:xfrm>
            <a:off x="931333" y="2174875"/>
            <a:ext cx="5386917" cy="3768725"/>
          </a:xfrm>
        </p:spPr>
        <p:txBody>
          <a:bodyPr/>
          <a:lstStyle/>
          <a:p>
            <a:pPr marL="0" indent="0">
              <a:lnSpc>
                <a:spcPct val="130000"/>
              </a:lnSpc>
              <a:buNone/>
            </a:pPr>
            <a:r>
              <a:rPr lang="en-US" dirty="0">
                <a:solidFill>
                  <a:schemeClr val="tx1">
                    <a:lumMod val="85000"/>
                    <a:lumOff val="15000"/>
                  </a:schemeClr>
                </a:solidFill>
                <a:latin typeface="Century Gothic"/>
                <a:ea typeface="Century Gothic"/>
                <a:cs typeface="Century Gothic"/>
                <a:sym typeface="Century Gothic"/>
              </a:rPr>
              <a:t>How do we equip road owners </a:t>
            </a:r>
            <a:br>
              <a:rPr lang="en-US" dirty="0">
                <a:solidFill>
                  <a:schemeClr val="tx1">
                    <a:lumMod val="85000"/>
                    <a:lumOff val="15000"/>
                  </a:schemeClr>
                </a:solidFill>
                <a:latin typeface="Century Gothic"/>
                <a:ea typeface="Century Gothic"/>
                <a:cs typeface="Century Gothic"/>
                <a:sym typeface="Century Gothic"/>
              </a:rPr>
            </a:br>
            <a:r>
              <a:rPr lang="en-US" dirty="0">
                <a:solidFill>
                  <a:schemeClr val="tx1">
                    <a:lumMod val="85000"/>
                    <a:lumOff val="15000"/>
                  </a:schemeClr>
                </a:solidFill>
                <a:latin typeface="Century Gothic"/>
                <a:ea typeface="Century Gothic"/>
                <a:cs typeface="Century Gothic"/>
                <a:sym typeface="Century Gothic"/>
              </a:rPr>
              <a:t>&amp; end users with</a:t>
            </a:r>
            <a:r>
              <a:rPr lang="en-US" b="1" dirty="0">
                <a:solidFill>
                  <a:schemeClr val="tx1">
                    <a:lumMod val="85000"/>
                    <a:lumOff val="15000"/>
                  </a:schemeClr>
                </a:solidFill>
                <a:latin typeface="Century Gothic"/>
                <a:ea typeface="Century Gothic"/>
                <a:cs typeface="Century Gothic"/>
                <a:sym typeface="Century Gothic"/>
              </a:rPr>
              <a:t> tools to increase the successful use </a:t>
            </a:r>
            <a:r>
              <a:rPr lang="en-US" dirty="0">
                <a:solidFill>
                  <a:schemeClr val="tx1">
                    <a:lumMod val="85000"/>
                    <a:lumOff val="15000"/>
                  </a:schemeClr>
                </a:solidFill>
                <a:latin typeface="Century Gothic"/>
                <a:ea typeface="Century Gothic"/>
                <a:cs typeface="Century Gothic"/>
                <a:sym typeface="Century Gothic"/>
              </a:rPr>
              <a:t>of pavement preservation and recycling?</a:t>
            </a:r>
            <a:endParaRPr lang="en-US" dirty="0"/>
          </a:p>
        </p:txBody>
      </p:sp>
      <p:sp>
        <p:nvSpPr>
          <p:cNvPr id="11" name="Text Placeholder 10">
            <a:extLst>
              <a:ext uri="{FF2B5EF4-FFF2-40B4-BE49-F238E27FC236}">
                <a16:creationId xmlns:a16="http://schemas.microsoft.com/office/drawing/2014/main" xmlns="" id="{F62B45C3-1266-421D-A57C-527FAE891C32}"/>
              </a:ext>
            </a:extLst>
          </p:cNvPr>
          <p:cNvSpPr>
            <a:spLocks noGrp="1"/>
          </p:cNvSpPr>
          <p:nvPr>
            <p:ph type="body" sz="quarter" idx="3"/>
          </p:nvPr>
        </p:nvSpPr>
        <p:spPr/>
        <p:txBody>
          <a:bodyPr/>
          <a:lstStyle/>
          <a:p>
            <a:r>
              <a:rPr lang="en-US" dirty="0"/>
              <a:t>2</a:t>
            </a:r>
          </a:p>
        </p:txBody>
      </p:sp>
      <p:sp>
        <p:nvSpPr>
          <p:cNvPr id="12" name="Content Placeholder 11">
            <a:extLst>
              <a:ext uri="{FF2B5EF4-FFF2-40B4-BE49-F238E27FC236}">
                <a16:creationId xmlns:a16="http://schemas.microsoft.com/office/drawing/2014/main" xmlns="" id="{852CBBC8-B71C-4360-856B-CAE0DD532CF7}"/>
              </a:ext>
            </a:extLst>
          </p:cNvPr>
          <p:cNvSpPr>
            <a:spLocks noGrp="1"/>
          </p:cNvSpPr>
          <p:nvPr>
            <p:ph sz="quarter" idx="4"/>
          </p:nvPr>
        </p:nvSpPr>
        <p:spPr>
          <a:xfrm>
            <a:off x="6515102" y="2174875"/>
            <a:ext cx="4920542" cy="3768725"/>
          </a:xfrm>
        </p:spPr>
        <p:txBody>
          <a:bodyPr/>
          <a:lstStyle/>
          <a:p>
            <a:pPr marL="0" indent="0">
              <a:lnSpc>
                <a:spcPct val="130000"/>
              </a:lnSpc>
              <a:buNone/>
            </a:pPr>
            <a:r>
              <a:rPr lang="en-US" dirty="0">
                <a:solidFill>
                  <a:schemeClr val="tx1">
                    <a:lumMod val="85000"/>
                    <a:lumOff val="15000"/>
                  </a:schemeClr>
                </a:solidFill>
                <a:latin typeface="Century Gothic"/>
                <a:ea typeface="Century Gothic"/>
                <a:cs typeface="Century Gothic"/>
                <a:sym typeface="Century Gothic"/>
              </a:rPr>
              <a:t>How do we better disseminate research, success stories, </a:t>
            </a:r>
            <a:br>
              <a:rPr lang="en-US" dirty="0">
                <a:solidFill>
                  <a:schemeClr val="tx1">
                    <a:lumMod val="85000"/>
                    <a:lumOff val="15000"/>
                  </a:schemeClr>
                </a:solidFill>
                <a:latin typeface="Century Gothic"/>
                <a:ea typeface="Century Gothic"/>
                <a:cs typeface="Century Gothic"/>
                <a:sym typeface="Century Gothic"/>
              </a:rPr>
            </a:br>
            <a:r>
              <a:rPr lang="en-US" dirty="0">
                <a:solidFill>
                  <a:schemeClr val="tx1">
                    <a:lumMod val="85000"/>
                    <a:lumOff val="15000"/>
                  </a:schemeClr>
                </a:solidFill>
                <a:latin typeface="Century Gothic"/>
                <a:ea typeface="Century Gothic"/>
                <a:cs typeface="Century Gothic"/>
                <a:sym typeface="Century Gothic"/>
              </a:rPr>
              <a:t>and learning across all agencies, </a:t>
            </a:r>
            <a:r>
              <a:rPr lang="en-US" b="1" dirty="0">
                <a:solidFill>
                  <a:schemeClr val="tx1">
                    <a:lumMod val="85000"/>
                    <a:lumOff val="15000"/>
                  </a:schemeClr>
                </a:solidFill>
                <a:latin typeface="Century Gothic"/>
                <a:ea typeface="Century Gothic"/>
                <a:cs typeface="Century Gothic"/>
                <a:sym typeface="Century Gothic"/>
              </a:rPr>
              <a:t>making information more accessible</a:t>
            </a:r>
            <a:r>
              <a:rPr lang="en-US" dirty="0">
                <a:solidFill>
                  <a:schemeClr val="tx1">
                    <a:lumMod val="85000"/>
                    <a:lumOff val="15000"/>
                  </a:schemeClr>
                </a:solidFill>
                <a:latin typeface="Century Gothic"/>
                <a:ea typeface="Century Gothic"/>
                <a:cs typeface="Century Gothic"/>
                <a:sym typeface="Century Gothic"/>
              </a:rPr>
              <a:t>?</a:t>
            </a:r>
          </a:p>
        </p:txBody>
      </p:sp>
      <p:cxnSp>
        <p:nvCxnSpPr>
          <p:cNvPr id="14" name="Straight Connector 13">
            <a:extLst>
              <a:ext uri="{FF2B5EF4-FFF2-40B4-BE49-F238E27FC236}">
                <a16:creationId xmlns:a16="http://schemas.microsoft.com/office/drawing/2014/main" xmlns="" id="{7EF09253-3B72-487E-AE9B-AF44FBE450CD}"/>
              </a:ext>
            </a:extLst>
          </p:cNvPr>
          <p:cNvCxnSpPr/>
          <p:nvPr/>
        </p:nvCxnSpPr>
        <p:spPr>
          <a:xfrm>
            <a:off x="931333" y="2037644"/>
            <a:ext cx="483728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A96417DE-47D4-4034-9872-78F8C2667120}"/>
              </a:ext>
            </a:extLst>
          </p:cNvPr>
          <p:cNvCxnSpPr/>
          <p:nvPr/>
        </p:nvCxnSpPr>
        <p:spPr>
          <a:xfrm>
            <a:off x="6513688" y="2037644"/>
            <a:ext cx="4837289"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6958846"/>
      </p:ext>
    </p:extLst>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3DED835E-75C3-4657-9E97-CFFE6A3E2EA9}"/>
              </a:ext>
            </a:extLst>
          </p:cNvPr>
          <p:cNvSpPr/>
          <p:nvPr/>
        </p:nvSpPr>
        <p:spPr>
          <a:xfrm>
            <a:off x="169333" y="1329118"/>
            <a:ext cx="11842045" cy="4504267"/>
          </a:xfrm>
          <a:custGeom>
            <a:avLst/>
            <a:gdLst>
              <a:gd name="connsiteX0" fmla="*/ 0 w 11842045"/>
              <a:gd name="connsiteY0" fmla="*/ 0 h 4504267"/>
              <a:gd name="connsiteX1" fmla="*/ 0 w 11842045"/>
              <a:gd name="connsiteY1" fmla="*/ 4233334 h 4504267"/>
              <a:gd name="connsiteX2" fmla="*/ 6931378 w 11842045"/>
              <a:gd name="connsiteY2" fmla="*/ 4244623 h 4504267"/>
              <a:gd name="connsiteX3" fmla="*/ 7382934 w 11842045"/>
              <a:gd name="connsiteY3" fmla="*/ 4504267 h 4504267"/>
              <a:gd name="connsiteX4" fmla="*/ 11842045 w 11842045"/>
              <a:gd name="connsiteY4" fmla="*/ 4492978 h 4504267"/>
              <a:gd name="connsiteX5" fmla="*/ 11842045 w 11842045"/>
              <a:gd name="connsiteY5" fmla="*/ 248356 h 4504267"/>
              <a:gd name="connsiteX6" fmla="*/ 4910667 w 11842045"/>
              <a:gd name="connsiteY6" fmla="*/ 242712 h 4504267"/>
              <a:gd name="connsiteX7" fmla="*/ 4481689 w 11842045"/>
              <a:gd name="connsiteY7" fmla="*/ 0 h 4504267"/>
              <a:gd name="connsiteX8" fmla="*/ 0 w 11842045"/>
              <a:gd name="connsiteY8" fmla="*/ 0 h 45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2045" h="4504267">
                <a:moveTo>
                  <a:pt x="0" y="0"/>
                </a:moveTo>
                <a:lnTo>
                  <a:pt x="0" y="4233334"/>
                </a:lnTo>
                <a:lnTo>
                  <a:pt x="6931378" y="4244623"/>
                </a:lnTo>
                <a:lnTo>
                  <a:pt x="7382934" y="4504267"/>
                </a:lnTo>
                <a:lnTo>
                  <a:pt x="11842045" y="4492978"/>
                </a:lnTo>
                <a:lnTo>
                  <a:pt x="11842045" y="248356"/>
                </a:lnTo>
                <a:lnTo>
                  <a:pt x="4910667" y="242712"/>
                </a:lnTo>
                <a:lnTo>
                  <a:pt x="4481689" y="0"/>
                </a:lnTo>
                <a:lnTo>
                  <a:pt x="0" y="0"/>
                </a:lnTo>
                <a:close/>
              </a:path>
            </a:pathLst>
          </a:cu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Shape 289"/>
          <p:cNvSpPr txBox="1">
            <a:spLocks noGrp="1"/>
          </p:cNvSpPr>
          <p:nvPr>
            <p:ph type="title"/>
          </p:nvPr>
        </p:nvSpPr>
        <p:spPr/>
        <p:txBody>
          <a:bodyPr/>
          <a:lstStyle/>
          <a:p>
            <a:pPr lvl="0" algn="l"/>
            <a:r>
              <a:rPr lang="en-US" dirty="0"/>
              <a:t>Research &amp; Collaboration</a:t>
            </a:r>
          </a:p>
        </p:txBody>
      </p:sp>
      <p:sp>
        <p:nvSpPr>
          <p:cNvPr id="14" name="Rectangle 13">
            <a:extLst>
              <a:ext uri="{FF2B5EF4-FFF2-40B4-BE49-F238E27FC236}">
                <a16:creationId xmlns:a16="http://schemas.microsoft.com/office/drawing/2014/main" xmlns="" id="{BC708459-7580-4548-95C7-729254D4C1A7}"/>
              </a:ext>
            </a:extLst>
          </p:cNvPr>
          <p:cNvSpPr/>
          <p:nvPr/>
        </p:nvSpPr>
        <p:spPr>
          <a:xfrm>
            <a:off x="3573706" y="3752076"/>
            <a:ext cx="5319757" cy="1304973"/>
          </a:xfrm>
          <a:prstGeom prst="rect">
            <a:avLst/>
          </a:prstGeom>
        </p:spPr>
        <p:txBody>
          <a:bodyPr wrap="square">
            <a:spAutoFit/>
          </a:bodyPr>
          <a:lstStyle/>
          <a:p>
            <a:pPr>
              <a:lnSpc>
                <a:spcPct val="110000"/>
              </a:lnSpc>
            </a:pPr>
            <a:r>
              <a:rPr lang="en-US" sz="2400" dirty="0">
                <a:solidFill>
                  <a:schemeClr val="bg1"/>
                </a:solidFill>
              </a:rPr>
              <a:t>Interviews &amp; beta-testing with agency-level users, pavement managers, DOTs, &amp; roadway engineers</a:t>
            </a:r>
          </a:p>
        </p:txBody>
      </p:sp>
      <p:sp>
        <p:nvSpPr>
          <p:cNvPr id="15" name="Rectangle 14">
            <a:extLst>
              <a:ext uri="{FF2B5EF4-FFF2-40B4-BE49-F238E27FC236}">
                <a16:creationId xmlns:a16="http://schemas.microsoft.com/office/drawing/2014/main" xmlns="" id="{8977B8D0-1F56-425A-A4D7-4188BC5B72C7}"/>
              </a:ext>
            </a:extLst>
          </p:cNvPr>
          <p:cNvSpPr/>
          <p:nvPr/>
        </p:nvSpPr>
        <p:spPr>
          <a:xfrm>
            <a:off x="671689" y="3752076"/>
            <a:ext cx="2412998" cy="1279517"/>
          </a:xfrm>
          <a:prstGeom prst="rect">
            <a:avLst/>
          </a:prstGeom>
        </p:spPr>
        <p:txBody>
          <a:bodyPr wrap="square">
            <a:spAutoFit/>
          </a:bodyPr>
          <a:lstStyle/>
          <a:p>
            <a:pPr lvl="0">
              <a:lnSpc>
                <a:spcPct val="110000"/>
              </a:lnSpc>
            </a:pPr>
            <a:r>
              <a:rPr lang="en-US" sz="2400" dirty="0">
                <a:solidFill>
                  <a:schemeClr val="bg1"/>
                </a:solidFill>
                <a:sym typeface="Century Gothic"/>
              </a:rPr>
              <a:t>Input from over 45 agency and industry leaders</a:t>
            </a:r>
          </a:p>
        </p:txBody>
      </p:sp>
      <p:sp>
        <p:nvSpPr>
          <p:cNvPr id="16" name="Rectangle 15">
            <a:extLst>
              <a:ext uri="{FF2B5EF4-FFF2-40B4-BE49-F238E27FC236}">
                <a16:creationId xmlns:a16="http://schemas.microsoft.com/office/drawing/2014/main" xmlns="" id="{C010BCB7-4CF1-45C0-9C09-2A7C494C959F}"/>
              </a:ext>
            </a:extLst>
          </p:cNvPr>
          <p:cNvSpPr/>
          <p:nvPr/>
        </p:nvSpPr>
        <p:spPr>
          <a:xfrm>
            <a:off x="784579" y="2067789"/>
            <a:ext cx="4278488" cy="873252"/>
          </a:xfrm>
          <a:prstGeom prst="rect">
            <a:avLst/>
          </a:prstGeom>
        </p:spPr>
        <p:txBody>
          <a:bodyPr wrap="square">
            <a:spAutoFit/>
          </a:bodyPr>
          <a:lstStyle/>
          <a:p>
            <a:pPr lvl="0">
              <a:lnSpc>
                <a:spcPct val="110000"/>
              </a:lnSpc>
            </a:pPr>
            <a:r>
              <a:rPr lang="en-US" sz="2400" dirty="0">
                <a:solidFill>
                  <a:schemeClr val="bg1"/>
                </a:solidFill>
                <a:sym typeface="Century Gothic"/>
              </a:rPr>
              <a:t>Competitive exploration </a:t>
            </a:r>
            <a:br>
              <a:rPr lang="en-US" sz="2400" dirty="0">
                <a:solidFill>
                  <a:schemeClr val="bg1"/>
                </a:solidFill>
                <a:sym typeface="Century Gothic"/>
              </a:rPr>
            </a:br>
            <a:r>
              <a:rPr lang="en-US" sz="2400" dirty="0">
                <a:solidFill>
                  <a:schemeClr val="bg1"/>
                </a:solidFill>
                <a:sym typeface="Century Gothic"/>
              </a:rPr>
              <a:t>&amp; Industry affiliations</a:t>
            </a:r>
          </a:p>
        </p:txBody>
      </p:sp>
      <p:sp>
        <p:nvSpPr>
          <p:cNvPr id="17" name="Rectangle 16">
            <a:extLst>
              <a:ext uri="{FF2B5EF4-FFF2-40B4-BE49-F238E27FC236}">
                <a16:creationId xmlns:a16="http://schemas.microsoft.com/office/drawing/2014/main" xmlns="" id="{052B06A4-9BAA-4225-AF6E-D70D36CE69F0}"/>
              </a:ext>
            </a:extLst>
          </p:cNvPr>
          <p:cNvSpPr/>
          <p:nvPr/>
        </p:nvSpPr>
        <p:spPr>
          <a:xfrm>
            <a:off x="5063067" y="2067789"/>
            <a:ext cx="2452509" cy="873252"/>
          </a:xfrm>
          <a:prstGeom prst="rect">
            <a:avLst/>
          </a:prstGeom>
        </p:spPr>
        <p:txBody>
          <a:bodyPr wrap="square">
            <a:spAutoFit/>
          </a:bodyPr>
          <a:lstStyle/>
          <a:p>
            <a:pPr lvl="0">
              <a:lnSpc>
                <a:spcPct val="110000"/>
              </a:lnSpc>
            </a:pPr>
            <a:r>
              <a:rPr lang="en-US" sz="2400" dirty="0">
                <a:solidFill>
                  <a:schemeClr val="bg1"/>
                </a:solidFill>
                <a:sym typeface="Century Gothic"/>
              </a:rPr>
              <a:t>International data survey </a:t>
            </a:r>
          </a:p>
        </p:txBody>
      </p:sp>
      <p:sp>
        <p:nvSpPr>
          <p:cNvPr id="18" name="Rectangle 17">
            <a:extLst>
              <a:ext uri="{FF2B5EF4-FFF2-40B4-BE49-F238E27FC236}">
                <a16:creationId xmlns:a16="http://schemas.microsoft.com/office/drawing/2014/main" xmlns="" id="{CA5A194D-980E-4C37-9D31-EB1F95580234}"/>
              </a:ext>
            </a:extLst>
          </p:cNvPr>
          <p:cNvSpPr/>
          <p:nvPr/>
        </p:nvSpPr>
        <p:spPr>
          <a:xfrm>
            <a:off x="8334027" y="1864657"/>
            <a:ext cx="2587972" cy="1279517"/>
          </a:xfrm>
          <a:prstGeom prst="rect">
            <a:avLst/>
          </a:prstGeom>
        </p:spPr>
        <p:txBody>
          <a:bodyPr wrap="square">
            <a:spAutoFit/>
          </a:bodyPr>
          <a:lstStyle/>
          <a:p>
            <a:pPr lvl="0">
              <a:lnSpc>
                <a:spcPct val="110000"/>
              </a:lnSpc>
            </a:pPr>
            <a:r>
              <a:rPr lang="en-US" sz="2400" dirty="0">
                <a:solidFill>
                  <a:schemeClr val="bg1"/>
                </a:solidFill>
                <a:sym typeface="Century Gothic"/>
              </a:rPr>
              <a:t>Retreats with ISSA, AEMA &amp; ARRA leadership </a:t>
            </a:r>
          </a:p>
        </p:txBody>
      </p:sp>
      <p:sp>
        <p:nvSpPr>
          <p:cNvPr id="19" name="Rectangle 18">
            <a:extLst>
              <a:ext uri="{FF2B5EF4-FFF2-40B4-BE49-F238E27FC236}">
                <a16:creationId xmlns:a16="http://schemas.microsoft.com/office/drawing/2014/main" xmlns="" id="{444E31A4-ACE3-4441-AF55-0B386C3FCCF2}"/>
              </a:ext>
            </a:extLst>
          </p:cNvPr>
          <p:cNvSpPr/>
          <p:nvPr/>
        </p:nvSpPr>
        <p:spPr>
          <a:xfrm>
            <a:off x="9201360" y="3762788"/>
            <a:ext cx="2452509" cy="1711238"/>
          </a:xfrm>
          <a:prstGeom prst="rect">
            <a:avLst/>
          </a:prstGeom>
        </p:spPr>
        <p:txBody>
          <a:bodyPr wrap="square">
            <a:spAutoFit/>
          </a:bodyPr>
          <a:lstStyle/>
          <a:p>
            <a:pPr lvl="0">
              <a:lnSpc>
                <a:spcPct val="110000"/>
              </a:lnSpc>
            </a:pPr>
            <a:r>
              <a:rPr lang="en-US" sz="2400" dirty="0">
                <a:solidFill>
                  <a:schemeClr val="bg1"/>
                </a:solidFill>
                <a:sym typeface="Century Gothic"/>
              </a:rPr>
              <a:t>Page by page technical review from multiple committees </a:t>
            </a:r>
          </a:p>
        </p:txBody>
      </p:sp>
      <p:grpSp>
        <p:nvGrpSpPr>
          <p:cNvPr id="20" name="Group 19">
            <a:extLst>
              <a:ext uri="{FF2B5EF4-FFF2-40B4-BE49-F238E27FC236}">
                <a16:creationId xmlns:a16="http://schemas.microsoft.com/office/drawing/2014/main" xmlns="" id="{23D274F5-F08F-4104-B58C-6563081F58E6}"/>
              </a:ext>
            </a:extLst>
          </p:cNvPr>
          <p:cNvGrpSpPr/>
          <p:nvPr/>
        </p:nvGrpSpPr>
        <p:grpSpPr>
          <a:xfrm rot="10800000">
            <a:off x="165416" y="1332149"/>
            <a:ext cx="11840317" cy="260290"/>
            <a:chOff x="146756" y="2163423"/>
            <a:chExt cx="11913439" cy="261898"/>
          </a:xfrm>
        </p:grpSpPr>
        <p:cxnSp>
          <p:nvCxnSpPr>
            <p:cNvPr id="21" name="Straight Connector 20">
              <a:extLst>
                <a:ext uri="{FF2B5EF4-FFF2-40B4-BE49-F238E27FC236}">
                  <a16:creationId xmlns:a16="http://schemas.microsoft.com/office/drawing/2014/main" xmlns="" id="{81E6E8F0-4AC2-4A95-8845-57928E8B01B9}"/>
                </a:ext>
              </a:extLst>
            </p:cNvPr>
            <p:cNvCxnSpPr>
              <a:cxnSpLocks/>
            </p:cNvCxnSpPr>
            <p:nvPr/>
          </p:nvCxnSpPr>
          <p:spPr>
            <a:xfrm>
              <a:off x="146756" y="2167467"/>
              <a:ext cx="6999111"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06E56F1C-922B-4D65-9D8E-98C9B6519FB5}"/>
                </a:ext>
              </a:extLst>
            </p:cNvPr>
            <p:cNvCxnSpPr>
              <a:cxnSpLocks/>
            </p:cNvCxnSpPr>
            <p:nvPr/>
          </p:nvCxnSpPr>
          <p:spPr>
            <a:xfrm>
              <a:off x="7122252" y="2163423"/>
              <a:ext cx="461233" cy="261898"/>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1A358533-2144-4485-B01B-4DE8156098B3}"/>
                </a:ext>
              </a:extLst>
            </p:cNvPr>
            <p:cNvCxnSpPr>
              <a:cxnSpLocks/>
            </p:cNvCxnSpPr>
            <p:nvPr/>
          </p:nvCxnSpPr>
          <p:spPr>
            <a:xfrm>
              <a:off x="7568423" y="2421467"/>
              <a:ext cx="4491772"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xmlns="" id="{B58996AB-F3A8-47A2-8629-703E5FC1EE6B}"/>
              </a:ext>
            </a:extLst>
          </p:cNvPr>
          <p:cNvGrpSpPr/>
          <p:nvPr/>
        </p:nvGrpSpPr>
        <p:grpSpPr>
          <a:xfrm>
            <a:off x="165416" y="5572949"/>
            <a:ext cx="11840317" cy="260290"/>
            <a:chOff x="146756" y="2163423"/>
            <a:chExt cx="11913439" cy="261898"/>
          </a:xfrm>
        </p:grpSpPr>
        <p:cxnSp>
          <p:nvCxnSpPr>
            <p:cNvPr id="25" name="Straight Connector 24">
              <a:extLst>
                <a:ext uri="{FF2B5EF4-FFF2-40B4-BE49-F238E27FC236}">
                  <a16:creationId xmlns:a16="http://schemas.microsoft.com/office/drawing/2014/main" xmlns="" id="{6E71A32E-8C45-441E-BEEE-30E10D2AACD1}"/>
                </a:ext>
              </a:extLst>
            </p:cNvPr>
            <p:cNvCxnSpPr>
              <a:cxnSpLocks/>
            </p:cNvCxnSpPr>
            <p:nvPr/>
          </p:nvCxnSpPr>
          <p:spPr>
            <a:xfrm>
              <a:off x="146756" y="2167467"/>
              <a:ext cx="6999111"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83D44EBC-1925-4D2F-84A7-5BC86655242F}"/>
                </a:ext>
              </a:extLst>
            </p:cNvPr>
            <p:cNvCxnSpPr>
              <a:cxnSpLocks/>
            </p:cNvCxnSpPr>
            <p:nvPr/>
          </p:nvCxnSpPr>
          <p:spPr>
            <a:xfrm>
              <a:off x="7122252" y="2163423"/>
              <a:ext cx="461233" cy="261898"/>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CBAD1F99-9AAD-4004-8E63-4E47DE48EF17}"/>
                </a:ext>
              </a:extLst>
            </p:cNvPr>
            <p:cNvCxnSpPr>
              <a:cxnSpLocks/>
            </p:cNvCxnSpPr>
            <p:nvPr/>
          </p:nvCxnSpPr>
          <p:spPr>
            <a:xfrm>
              <a:off x="7568423" y="2421467"/>
              <a:ext cx="4491772"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30" name="Straight Connector 29">
            <a:extLst>
              <a:ext uri="{FF2B5EF4-FFF2-40B4-BE49-F238E27FC236}">
                <a16:creationId xmlns:a16="http://schemas.microsoft.com/office/drawing/2014/main" xmlns="" id="{51638B5C-BED2-49E1-8C0B-8C9FC57DA03A}"/>
              </a:ext>
            </a:extLst>
          </p:cNvPr>
          <p:cNvCxnSpPr/>
          <p:nvPr/>
        </p:nvCxnSpPr>
        <p:spPr>
          <a:xfrm>
            <a:off x="4635959" y="2014011"/>
            <a:ext cx="0" cy="103857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5C58AE19-15C1-4D18-8701-B22D8EE03833}"/>
              </a:ext>
            </a:extLst>
          </p:cNvPr>
          <p:cNvCxnSpPr/>
          <p:nvPr/>
        </p:nvCxnSpPr>
        <p:spPr>
          <a:xfrm>
            <a:off x="7868354" y="2014011"/>
            <a:ext cx="0" cy="103857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xmlns="" id="{AE43B4BB-773F-4FC8-8626-17AF9CE74C07}"/>
              </a:ext>
            </a:extLst>
          </p:cNvPr>
          <p:cNvCxnSpPr/>
          <p:nvPr/>
        </p:nvCxnSpPr>
        <p:spPr>
          <a:xfrm>
            <a:off x="857956" y="3400633"/>
            <a:ext cx="10586153" cy="0"/>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xmlns="" id="{349ED80E-A40F-4200-89E3-5019B32516DB}"/>
              </a:ext>
            </a:extLst>
          </p:cNvPr>
          <p:cNvCxnSpPr/>
          <p:nvPr/>
        </p:nvCxnSpPr>
        <p:spPr>
          <a:xfrm>
            <a:off x="3263406" y="3872545"/>
            <a:ext cx="0" cy="103857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xmlns="" id="{949FE04E-6E9E-4C06-AFC7-F000C78F3B41}"/>
              </a:ext>
            </a:extLst>
          </p:cNvPr>
          <p:cNvCxnSpPr/>
          <p:nvPr/>
        </p:nvCxnSpPr>
        <p:spPr>
          <a:xfrm>
            <a:off x="8964295" y="3872545"/>
            <a:ext cx="0" cy="1038578"/>
          </a:xfrm>
          <a:prstGeom prst="line">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738401"/>
      </p:ext>
    </p:extLst>
  </p:cSld>
  <p:clrMapOvr>
    <a:masterClrMapping/>
  </p:clrMapOvr>
  <p:transition xmlns:p14="http://schemas.microsoft.com/office/powerpoint/2010/mai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E4B4301-2E15-47A8-AA8C-BAD89E8E65D7}"/>
              </a:ext>
            </a:extLst>
          </p:cNvPr>
          <p:cNvSpPr/>
          <p:nvPr/>
        </p:nvSpPr>
        <p:spPr>
          <a:xfrm>
            <a:off x="0" y="0"/>
            <a:ext cx="12192000" cy="3200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3A1788DE-693A-467B-B16A-6E674D5571AA}"/>
              </a:ext>
            </a:extLst>
          </p:cNvPr>
          <p:cNvSpPr/>
          <p:nvPr/>
        </p:nvSpPr>
        <p:spPr>
          <a:xfrm>
            <a:off x="9239956" y="5667022"/>
            <a:ext cx="2873022" cy="1083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xmlns="" id="{B0C02964-9D05-44AF-B3CA-F9E0EB8B9802}"/>
              </a:ext>
            </a:extLst>
          </p:cNvPr>
          <p:cNvGrpSpPr/>
          <p:nvPr/>
        </p:nvGrpSpPr>
        <p:grpSpPr>
          <a:xfrm>
            <a:off x="0" y="-8369"/>
            <a:ext cx="12192000" cy="6866369"/>
            <a:chOff x="0" y="-8369"/>
            <a:chExt cx="12192000" cy="6866369"/>
          </a:xfrm>
          <a:solidFill>
            <a:schemeClr val="bg1"/>
          </a:solidFill>
        </p:grpSpPr>
        <p:sp>
          <p:nvSpPr>
            <p:cNvPr id="9" name="Rectangle 8">
              <a:extLst>
                <a:ext uri="{FF2B5EF4-FFF2-40B4-BE49-F238E27FC236}">
                  <a16:creationId xmlns:a16="http://schemas.microsoft.com/office/drawing/2014/main" xmlns="" id="{A8A1E6F6-A8A3-4153-AB00-CA9CC7DB7C1F}"/>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0" name="Rectangle 9">
              <a:extLst>
                <a:ext uri="{FF2B5EF4-FFF2-40B4-BE49-F238E27FC236}">
                  <a16:creationId xmlns:a16="http://schemas.microsoft.com/office/drawing/2014/main" xmlns="" id="{67C5F3C1-D6CB-4AE7-9E3A-367C5802EFAF}"/>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xmlns="" id="{7604994B-2693-491E-91E6-D4FE4931E9CC}"/>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xmlns="" id="{8847E9CC-FF32-4333-8058-CC69C8A4DA5E}"/>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7" name="Picture 6">
            <a:extLst>
              <a:ext uri="{FF2B5EF4-FFF2-40B4-BE49-F238E27FC236}">
                <a16:creationId xmlns:a16="http://schemas.microsoft.com/office/drawing/2014/main" xmlns="" id="{8743C0A3-D40D-46B8-81C5-F98AFE7456FC}"/>
              </a:ext>
            </a:extLst>
          </p:cNvPr>
          <p:cNvPicPr>
            <a:picLocks noChangeAspect="1"/>
          </p:cNvPicPr>
          <p:nvPr/>
        </p:nvPicPr>
        <p:blipFill>
          <a:blip r:embed="rId3"/>
          <a:stretch>
            <a:fillRect/>
          </a:stretch>
        </p:blipFill>
        <p:spPr>
          <a:xfrm>
            <a:off x="4446776" y="416178"/>
            <a:ext cx="6870787" cy="6017274"/>
          </a:xfrm>
          <a:prstGeom prst="rect">
            <a:avLst/>
          </a:prstGeom>
        </p:spPr>
      </p:pic>
      <p:sp>
        <p:nvSpPr>
          <p:cNvPr id="14" name="Rectangle 13">
            <a:extLst>
              <a:ext uri="{FF2B5EF4-FFF2-40B4-BE49-F238E27FC236}">
                <a16:creationId xmlns:a16="http://schemas.microsoft.com/office/drawing/2014/main" xmlns="" id="{D10E9A00-0554-4346-91C4-36892720A53C}"/>
              </a:ext>
            </a:extLst>
          </p:cNvPr>
          <p:cNvSpPr/>
          <p:nvPr/>
        </p:nvSpPr>
        <p:spPr>
          <a:xfrm>
            <a:off x="748989" y="5630143"/>
            <a:ext cx="6853707" cy="769441"/>
          </a:xfrm>
          <a:prstGeom prst="rect">
            <a:avLst/>
          </a:prstGeom>
        </p:spPr>
        <p:txBody>
          <a:bodyPr wrap="square">
            <a:spAutoFit/>
          </a:bodyPr>
          <a:lstStyle/>
          <a:p>
            <a:r>
              <a:rPr lang="en-US" sz="4400" b="1" spc="-100" dirty="0">
                <a:solidFill>
                  <a:srgbClr val="F6921E"/>
                </a:solidFill>
                <a:latin typeface="+mj-lt"/>
                <a:ea typeface="Franklin Gothic Demi" charset="0"/>
                <a:cs typeface="Franklin Gothic Demi" charset="0"/>
              </a:rPr>
              <a:t>RoadResource.org</a:t>
            </a:r>
            <a:endParaRPr lang="en-US" sz="4400" spc="-100" dirty="0">
              <a:solidFill>
                <a:srgbClr val="F6921E"/>
              </a:solidFill>
              <a:latin typeface="+mj-lt"/>
              <a:ea typeface="Franklin Gothic Demi" charset="0"/>
              <a:cs typeface="Franklin Gothic Demi" charset="0"/>
            </a:endParaRPr>
          </a:p>
        </p:txBody>
      </p:sp>
      <p:sp>
        <p:nvSpPr>
          <p:cNvPr id="16" name="TextBox 15">
            <a:extLst>
              <a:ext uri="{FF2B5EF4-FFF2-40B4-BE49-F238E27FC236}">
                <a16:creationId xmlns:a16="http://schemas.microsoft.com/office/drawing/2014/main" xmlns="" id="{174EDB5F-68E1-4F78-BB0C-39954CBA8C50}"/>
              </a:ext>
            </a:extLst>
          </p:cNvPr>
          <p:cNvSpPr txBox="1"/>
          <p:nvPr/>
        </p:nvSpPr>
        <p:spPr>
          <a:xfrm>
            <a:off x="150470" y="6476893"/>
            <a:ext cx="706055" cy="261610"/>
          </a:xfrm>
          <a:prstGeom prst="rect">
            <a:avLst/>
          </a:prstGeom>
          <a:noFill/>
        </p:spPr>
        <p:txBody>
          <a:bodyPr wrap="square" rtlCol="0">
            <a:spAutoFit/>
          </a:bodyPr>
          <a:lstStyle/>
          <a:p>
            <a:fld id="{8BA006BB-14D4-4AE1-832B-7799466D1D52}" type="slidenum">
              <a:rPr lang="en-US" sz="1050" b="1" smtClean="0">
                <a:solidFill>
                  <a:schemeClr val="tx1"/>
                </a:solidFill>
              </a:rPr>
              <a:t>7</a:t>
            </a:fld>
            <a:endParaRPr lang="en-US" sz="1050" b="1" dirty="0">
              <a:solidFill>
                <a:schemeClr val="tx1"/>
              </a:solidFill>
            </a:endParaRPr>
          </a:p>
        </p:txBody>
      </p:sp>
    </p:spTree>
    <p:extLst>
      <p:ext uri="{BB962C8B-B14F-4D97-AF65-F5344CB8AC3E}">
        <p14:creationId xmlns:p14="http://schemas.microsoft.com/office/powerpoint/2010/main" val="68142520"/>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xmlns="" id="{5A1EC2B7-DA5A-481E-9121-6CF1E9FBE204}"/>
              </a:ext>
            </a:extLst>
          </p:cNvPr>
          <p:cNvGrpSpPr/>
          <p:nvPr/>
        </p:nvGrpSpPr>
        <p:grpSpPr>
          <a:xfrm>
            <a:off x="7192611" y="883357"/>
            <a:ext cx="1280160" cy="5147733"/>
            <a:chOff x="7179733" y="903111"/>
            <a:chExt cx="1280160" cy="5147733"/>
          </a:xfrm>
        </p:grpSpPr>
        <p:cxnSp>
          <p:nvCxnSpPr>
            <p:cNvPr id="64" name="Straight Connector 63">
              <a:extLst>
                <a:ext uri="{FF2B5EF4-FFF2-40B4-BE49-F238E27FC236}">
                  <a16:creationId xmlns:a16="http://schemas.microsoft.com/office/drawing/2014/main" xmlns="" id="{989340FA-73B9-4D74-A1A6-72699E1ADB57}"/>
                </a:ext>
              </a:extLst>
            </p:cNvPr>
            <p:cNvCxnSpPr>
              <a:cxnSpLocks/>
            </p:cNvCxnSpPr>
            <p:nvPr/>
          </p:nvCxnSpPr>
          <p:spPr>
            <a:xfrm flipH="1">
              <a:off x="7179733" y="928509"/>
              <a:ext cx="128016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8A5444D6-8C32-4B6F-9607-8A9F0DDA2857}"/>
                </a:ext>
              </a:extLst>
            </p:cNvPr>
            <p:cNvCxnSpPr/>
            <p:nvPr/>
          </p:nvCxnSpPr>
          <p:spPr>
            <a:xfrm>
              <a:off x="7179733" y="903111"/>
              <a:ext cx="0" cy="5147733"/>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22CFF6DF-A8DA-4F06-8586-34A95CC6E51B}"/>
                </a:ext>
              </a:extLst>
            </p:cNvPr>
            <p:cNvCxnSpPr/>
            <p:nvPr/>
          </p:nvCxnSpPr>
          <p:spPr>
            <a:xfrm>
              <a:off x="7179733" y="6025446"/>
              <a:ext cx="1280160"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xmlns="" id="{11BD4D13-E9EA-4EEF-8E64-E94E6AFF7EE9}"/>
              </a:ext>
            </a:extLst>
          </p:cNvPr>
          <p:cNvGrpSpPr/>
          <p:nvPr/>
        </p:nvGrpSpPr>
        <p:grpSpPr>
          <a:xfrm rot="10800000">
            <a:off x="530578" y="5182664"/>
            <a:ext cx="5589131" cy="260290"/>
            <a:chOff x="205561" y="2167467"/>
            <a:chExt cx="11217769" cy="261898"/>
          </a:xfrm>
        </p:grpSpPr>
        <p:cxnSp>
          <p:nvCxnSpPr>
            <p:cNvPr id="29" name="Straight Connector 28">
              <a:extLst>
                <a:ext uri="{FF2B5EF4-FFF2-40B4-BE49-F238E27FC236}">
                  <a16:creationId xmlns:a16="http://schemas.microsoft.com/office/drawing/2014/main" xmlns="" id="{A32F886B-8791-4CA7-AF24-93E47D0FE9A3}"/>
                </a:ext>
              </a:extLst>
            </p:cNvPr>
            <p:cNvCxnSpPr>
              <a:cxnSpLocks/>
            </p:cNvCxnSpPr>
            <p:nvPr/>
          </p:nvCxnSpPr>
          <p:spPr>
            <a:xfrm>
              <a:off x="205561" y="2178052"/>
              <a:ext cx="6999112"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524C79A7-310C-4374-AC38-795C166FE267}"/>
                </a:ext>
              </a:extLst>
            </p:cNvPr>
            <p:cNvCxnSpPr>
              <a:cxnSpLocks/>
            </p:cNvCxnSpPr>
            <p:nvPr/>
          </p:nvCxnSpPr>
          <p:spPr>
            <a:xfrm>
              <a:off x="7154801" y="2167467"/>
              <a:ext cx="461232" cy="261898"/>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91AE2082-F560-4F21-930F-ABBB3D0E6B9F}"/>
                </a:ext>
              </a:extLst>
            </p:cNvPr>
            <p:cNvCxnSpPr>
              <a:cxnSpLocks/>
            </p:cNvCxnSpPr>
            <p:nvPr/>
          </p:nvCxnSpPr>
          <p:spPr>
            <a:xfrm rot="10800000" flipH="1">
              <a:off x="7568424" y="2421467"/>
              <a:ext cx="3854906"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xmlns="" id="{81E0DB6E-246B-4A10-9C92-4B034EAAE1A8}"/>
              </a:ext>
            </a:extLst>
          </p:cNvPr>
          <p:cNvGrpSpPr/>
          <p:nvPr/>
        </p:nvGrpSpPr>
        <p:grpSpPr>
          <a:xfrm rot="10800000">
            <a:off x="460643" y="3011087"/>
            <a:ext cx="6749993" cy="277283"/>
            <a:chOff x="-4571542" y="2154133"/>
            <a:chExt cx="16631737" cy="278996"/>
          </a:xfrm>
        </p:grpSpPr>
        <p:cxnSp>
          <p:nvCxnSpPr>
            <p:cNvPr id="36" name="Straight Connector 35">
              <a:extLst>
                <a:ext uri="{FF2B5EF4-FFF2-40B4-BE49-F238E27FC236}">
                  <a16:creationId xmlns:a16="http://schemas.microsoft.com/office/drawing/2014/main" xmlns="" id="{8B35B66E-4752-4BBF-8FF0-60BBA83DB78B}"/>
                </a:ext>
              </a:extLst>
            </p:cNvPr>
            <p:cNvCxnSpPr>
              <a:cxnSpLocks/>
            </p:cNvCxnSpPr>
            <p:nvPr/>
          </p:nvCxnSpPr>
          <p:spPr>
            <a:xfrm rot="10800000" flipH="1">
              <a:off x="-4571542" y="2167467"/>
              <a:ext cx="11717408"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7CA48A78-9EEC-4241-9557-2F42D91272A3}"/>
                </a:ext>
              </a:extLst>
            </p:cNvPr>
            <p:cNvCxnSpPr>
              <a:cxnSpLocks/>
            </p:cNvCxnSpPr>
            <p:nvPr/>
          </p:nvCxnSpPr>
          <p:spPr>
            <a:xfrm rot="10800000" flipH="1" flipV="1">
              <a:off x="7082764" y="2154133"/>
              <a:ext cx="544102" cy="278996"/>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8061DFB7-E902-426F-B9D4-3E14BE0A406E}"/>
                </a:ext>
              </a:extLst>
            </p:cNvPr>
            <p:cNvCxnSpPr>
              <a:cxnSpLocks/>
            </p:cNvCxnSpPr>
            <p:nvPr/>
          </p:nvCxnSpPr>
          <p:spPr>
            <a:xfrm>
              <a:off x="7568423" y="2421467"/>
              <a:ext cx="4491772"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4" name="Rectangle 43">
            <a:extLst>
              <a:ext uri="{FF2B5EF4-FFF2-40B4-BE49-F238E27FC236}">
                <a16:creationId xmlns:a16="http://schemas.microsoft.com/office/drawing/2014/main" xmlns="" id="{311E64C4-8487-417D-89DF-2FCC9ABEFCD3}"/>
              </a:ext>
            </a:extLst>
          </p:cNvPr>
          <p:cNvSpPr/>
          <p:nvPr/>
        </p:nvSpPr>
        <p:spPr>
          <a:xfrm>
            <a:off x="2485561" y="2764147"/>
            <a:ext cx="2881816" cy="461665"/>
          </a:xfrm>
          <a:prstGeom prst="rect">
            <a:avLst/>
          </a:prstGeom>
        </p:spPr>
        <p:txBody>
          <a:bodyPr wrap="none">
            <a:spAutoFit/>
          </a:bodyPr>
          <a:lstStyle/>
          <a:p>
            <a:pPr algn="r"/>
            <a:r>
              <a:rPr lang="en-US" sz="2400" b="1" dirty="0">
                <a:solidFill>
                  <a:schemeClr val="bg1"/>
                </a:solidFill>
              </a:rPr>
              <a:t>Treatment Toolbox</a:t>
            </a:r>
          </a:p>
        </p:txBody>
      </p:sp>
      <p:sp>
        <p:nvSpPr>
          <p:cNvPr id="47" name="Rectangle 46">
            <a:extLst>
              <a:ext uri="{FF2B5EF4-FFF2-40B4-BE49-F238E27FC236}">
                <a16:creationId xmlns:a16="http://schemas.microsoft.com/office/drawing/2014/main" xmlns="" id="{85930937-5113-4B43-BD64-9D5CAA728F7D}"/>
              </a:ext>
            </a:extLst>
          </p:cNvPr>
          <p:cNvSpPr/>
          <p:nvPr/>
        </p:nvSpPr>
        <p:spPr>
          <a:xfrm>
            <a:off x="3773916" y="5005848"/>
            <a:ext cx="2386294" cy="369332"/>
          </a:xfrm>
          <a:prstGeom prst="rect">
            <a:avLst/>
          </a:prstGeom>
        </p:spPr>
        <p:txBody>
          <a:bodyPr wrap="none">
            <a:spAutoFit/>
          </a:bodyPr>
          <a:lstStyle/>
          <a:p>
            <a:pPr algn="r"/>
            <a:r>
              <a:rPr lang="en-US" dirty="0">
                <a:solidFill>
                  <a:schemeClr val="tx2">
                    <a:lumMod val="60000"/>
                    <a:lumOff val="40000"/>
                  </a:schemeClr>
                </a:solidFill>
              </a:rPr>
              <a:t>Network Optimization</a:t>
            </a:r>
          </a:p>
        </p:txBody>
      </p:sp>
      <p:sp>
        <p:nvSpPr>
          <p:cNvPr id="48" name="Rectangle 47">
            <a:extLst>
              <a:ext uri="{FF2B5EF4-FFF2-40B4-BE49-F238E27FC236}">
                <a16:creationId xmlns:a16="http://schemas.microsoft.com/office/drawing/2014/main" xmlns="" id="{2A97D8E6-9A16-4A12-A956-D7EFDB13CCF0}"/>
              </a:ext>
            </a:extLst>
          </p:cNvPr>
          <p:cNvSpPr/>
          <p:nvPr/>
        </p:nvSpPr>
        <p:spPr>
          <a:xfrm>
            <a:off x="1175280" y="2706395"/>
            <a:ext cx="1189749" cy="261610"/>
          </a:xfrm>
          <a:prstGeom prst="rect">
            <a:avLst/>
          </a:prstGeom>
        </p:spPr>
        <p:txBody>
          <a:bodyPr wrap="none">
            <a:spAutoFit/>
          </a:bodyPr>
          <a:lstStyle/>
          <a:p>
            <a:r>
              <a:rPr lang="en-US" sz="1050" b="1" spc="300" dirty="0">
                <a:solidFill>
                  <a:srgbClr val="FFCC00"/>
                </a:solidFill>
              </a:rPr>
              <a:t>SECTION 1</a:t>
            </a:r>
          </a:p>
        </p:txBody>
      </p:sp>
      <p:grpSp>
        <p:nvGrpSpPr>
          <p:cNvPr id="72" name="Group 71">
            <a:extLst>
              <a:ext uri="{FF2B5EF4-FFF2-40B4-BE49-F238E27FC236}">
                <a16:creationId xmlns:a16="http://schemas.microsoft.com/office/drawing/2014/main" xmlns="" id="{B82375DD-E0E8-45EE-93BF-01D22D727F08}"/>
              </a:ext>
            </a:extLst>
          </p:cNvPr>
          <p:cNvGrpSpPr/>
          <p:nvPr/>
        </p:nvGrpSpPr>
        <p:grpSpPr>
          <a:xfrm>
            <a:off x="530578" y="4015901"/>
            <a:ext cx="6329826" cy="668285"/>
            <a:chOff x="530578" y="4015901"/>
            <a:chExt cx="6329826" cy="668285"/>
          </a:xfrm>
        </p:grpSpPr>
        <p:grpSp>
          <p:nvGrpSpPr>
            <p:cNvPr id="39" name="Group 38">
              <a:extLst>
                <a:ext uri="{FF2B5EF4-FFF2-40B4-BE49-F238E27FC236}">
                  <a16:creationId xmlns:a16="http://schemas.microsoft.com/office/drawing/2014/main" xmlns="" id="{544B25F3-A80F-44FA-A5F4-B80C4A871312}"/>
                </a:ext>
              </a:extLst>
            </p:cNvPr>
            <p:cNvGrpSpPr/>
            <p:nvPr/>
          </p:nvGrpSpPr>
          <p:grpSpPr>
            <a:xfrm rot="10800000" flipH="1">
              <a:off x="530578" y="4415692"/>
              <a:ext cx="6231467" cy="268494"/>
              <a:chOff x="783621" y="2155168"/>
              <a:chExt cx="12506981" cy="270153"/>
            </a:xfrm>
          </p:grpSpPr>
          <p:cxnSp>
            <p:nvCxnSpPr>
              <p:cNvPr id="40" name="Straight Connector 39">
                <a:extLst>
                  <a:ext uri="{FF2B5EF4-FFF2-40B4-BE49-F238E27FC236}">
                    <a16:creationId xmlns:a16="http://schemas.microsoft.com/office/drawing/2014/main" xmlns="" id="{52B07840-B6BC-408B-9D4E-A69229AAC643}"/>
                  </a:ext>
                </a:extLst>
              </p:cNvPr>
              <p:cNvCxnSpPr>
                <a:cxnSpLocks/>
              </p:cNvCxnSpPr>
              <p:nvPr/>
            </p:nvCxnSpPr>
            <p:spPr>
              <a:xfrm rot="10800000" flipH="1">
                <a:off x="783621" y="2167467"/>
                <a:ext cx="6362247"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7D4BDC10-1B16-441F-9D2E-EA6B15AD5464}"/>
                  </a:ext>
                </a:extLst>
              </p:cNvPr>
              <p:cNvCxnSpPr>
                <a:cxnSpLocks/>
              </p:cNvCxnSpPr>
              <p:nvPr/>
            </p:nvCxnSpPr>
            <p:spPr>
              <a:xfrm rot="10800000" flipH="1" flipV="1">
                <a:off x="7102252" y="2155168"/>
                <a:ext cx="509795" cy="270153"/>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F9F7DD8F-31B1-4C75-BE1F-6AF8EA928ACD}"/>
                  </a:ext>
                </a:extLst>
              </p:cNvPr>
              <p:cNvCxnSpPr>
                <a:cxnSpLocks/>
              </p:cNvCxnSpPr>
              <p:nvPr/>
            </p:nvCxnSpPr>
            <p:spPr>
              <a:xfrm rot="10800000" flipH="1">
                <a:off x="7568424" y="2421469"/>
                <a:ext cx="5722178" cy="0"/>
              </a:xfrm>
              <a:prstGeom prst="line">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46" name="Rectangle 45">
              <a:extLst>
                <a:ext uri="{FF2B5EF4-FFF2-40B4-BE49-F238E27FC236}">
                  <a16:creationId xmlns:a16="http://schemas.microsoft.com/office/drawing/2014/main" xmlns="" id="{E90CA6AB-418E-4B8B-AA04-7183285E958C}"/>
                </a:ext>
              </a:extLst>
            </p:cNvPr>
            <p:cNvSpPr/>
            <p:nvPr/>
          </p:nvSpPr>
          <p:spPr>
            <a:xfrm>
              <a:off x="4765150" y="4015901"/>
              <a:ext cx="2095254" cy="369332"/>
            </a:xfrm>
            <a:prstGeom prst="rect">
              <a:avLst/>
            </a:prstGeom>
          </p:spPr>
          <p:txBody>
            <a:bodyPr wrap="none">
              <a:spAutoFit/>
            </a:bodyPr>
            <a:lstStyle/>
            <a:p>
              <a:pPr algn="r"/>
              <a:r>
                <a:rPr lang="en-US" dirty="0">
                  <a:solidFill>
                    <a:schemeClr val="tx2">
                      <a:lumMod val="60000"/>
                      <a:lumOff val="40000"/>
                    </a:schemeClr>
                  </a:solidFill>
                </a:rPr>
                <a:t>PPRA User Account</a:t>
              </a:r>
            </a:p>
          </p:txBody>
        </p:sp>
        <p:sp>
          <p:nvSpPr>
            <p:cNvPr id="49" name="Rectangle 48">
              <a:extLst>
                <a:ext uri="{FF2B5EF4-FFF2-40B4-BE49-F238E27FC236}">
                  <a16:creationId xmlns:a16="http://schemas.microsoft.com/office/drawing/2014/main" xmlns="" id="{3C4B7DF3-B90D-439D-81D7-07A14FB3358D}"/>
                </a:ext>
              </a:extLst>
            </p:cNvPr>
            <p:cNvSpPr/>
            <p:nvPr/>
          </p:nvSpPr>
          <p:spPr>
            <a:xfrm>
              <a:off x="2555570" y="4344821"/>
              <a:ext cx="1189749" cy="261610"/>
            </a:xfrm>
            <a:prstGeom prst="rect">
              <a:avLst/>
            </a:prstGeom>
          </p:spPr>
          <p:txBody>
            <a:bodyPr wrap="none">
              <a:spAutoFit/>
            </a:bodyPr>
            <a:lstStyle/>
            <a:p>
              <a:r>
                <a:rPr lang="en-US" sz="1050" b="1" spc="300" dirty="0">
                  <a:solidFill>
                    <a:schemeClr val="tx2">
                      <a:lumMod val="60000"/>
                      <a:lumOff val="40000"/>
                    </a:schemeClr>
                  </a:solidFill>
                </a:rPr>
                <a:t>SECTION 2</a:t>
              </a:r>
            </a:p>
          </p:txBody>
        </p:sp>
      </p:grpSp>
      <p:sp>
        <p:nvSpPr>
          <p:cNvPr id="50" name="Rectangle 49">
            <a:extLst>
              <a:ext uri="{FF2B5EF4-FFF2-40B4-BE49-F238E27FC236}">
                <a16:creationId xmlns:a16="http://schemas.microsoft.com/office/drawing/2014/main" xmlns="" id="{01075B95-AD4E-4A90-9BF2-5D8920E4292C}"/>
              </a:ext>
            </a:extLst>
          </p:cNvPr>
          <p:cNvSpPr/>
          <p:nvPr/>
        </p:nvSpPr>
        <p:spPr>
          <a:xfrm>
            <a:off x="1260082" y="4889396"/>
            <a:ext cx="1189749" cy="261610"/>
          </a:xfrm>
          <a:prstGeom prst="rect">
            <a:avLst/>
          </a:prstGeom>
        </p:spPr>
        <p:txBody>
          <a:bodyPr wrap="none">
            <a:spAutoFit/>
          </a:bodyPr>
          <a:lstStyle/>
          <a:p>
            <a:r>
              <a:rPr lang="en-US" sz="1050" b="1" spc="300" dirty="0">
                <a:solidFill>
                  <a:schemeClr val="tx2">
                    <a:lumMod val="60000"/>
                    <a:lumOff val="40000"/>
                  </a:schemeClr>
                </a:solidFill>
              </a:rPr>
              <a:t>SECTION 3</a:t>
            </a:r>
          </a:p>
        </p:txBody>
      </p:sp>
      <p:sp>
        <p:nvSpPr>
          <p:cNvPr id="51" name="Rectangle 50">
            <a:extLst>
              <a:ext uri="{FF2B5EF4-FFF2-40B4-BE49-F238E27FC236}">
                <a16:creationId xmlns:a16="http://schemas.microsoft.com/office/drawing/2014/main" xmlns="" id="{4AC22627-21F8-45D8-A378-F5DF86CF20CD}"/>
              </a:ext>
            </a:extLst>
          </p:cNvPr>
          <p:cNvSpPr/>
          <p:nvPr/>
        </p:nvSpPr>
        <p:spPr>
          <a:xfrm>
            <a:off x="2542423" y="3356869"/>
            <a:ext cx="3742462" cy="369332"/>
          </a:xfrm>
          <a:prstGeom prst="rect">
            <a:avLst/>
          </a:prstGeom>
        </p:spPr>
        <p:txBody>
          <a:bodyPr wrap="square">
            <a:spAutoFit/>
          </a:bodyPr>
          <a:lstStyle/>
          <a:p>
            <a:r>
              <a:rPr lang="en-US" i="1" dirty="0">
                <a:solidFill>
                  <a:srgbClr val="FFFFFF"/>
                </a:solidFill>
              </a:rPr>
              <a:t>Information at the Treatment-level</a:t>
            </a:r>
          </a:p>
        </p:txBody>
      </p:sp>
      <p:sp>
        <p:nvSpPr>
          <p:cNvPr id="52" name="Rectangle 51">
            <a:extLst>
              <a:ext uri="{FF2B5EF4-FFF2-40B4-BE49-F238E27FC236}">
                <a16:creationId xmlns:a16="http://schemas.microsoft.com/office/drawing/2014/main" xmlns="" id="{13352E46-B600-4D38-A18C-B4DFA5E36C74}"/>
              </a:ext>
            </a:extLst>
          </p:cNvPr>
          <p:cNvSpPr/>
          <p:nvPr/>
        </p:nvSpPr>
        <p:spPr>
          <a:xfrm>
            <a:off x="7895592" y="1432618"/>
            <a:ext cx="4198585" cy="4255523"/>
          </a:xfrm>
          <a:prstGeom prst="rect">
            <a:avLst/>
          </a:prstGeom>
        </p:spPr>
        <p:txBody>
          <a:bodyPr wrap="none">
            <a:spAutoFit/>
          </a:bodyPr>
          <a:lstStyle/>
          <a:p>
            <a:pPr>
              <a:lnSpc>
                <a:spcPct val="90000"/>
              </a:lnSpc>
            </a:pPr>
            <a:r>
              <a:rPr lang="en-US" sz="3100" dirty="0">
                <a:solidFill>
                  <a:schemeClr val="bg1"/>
                </a:solidFill>
              </a:rPr>
              <a:t>What treatment </a:t>
            </a:r>
            <a:br>
              <a:rPr lang="en-US" sz="3100" dirty="0">
                <a:solidFill>
                  <a:schemeClr val="bg1"/>
                </a:solidFill>
              </a:rPr>
            </a:br>
            <a:r>
              <a:rPr lang="en-US" sz="3100" dirty="0">
                <a:solidFill>
                  <a:schemeClr val="bg1"/>
                </a:solidFill>
              </a:rPr>
              <a:t>is right for my road?</a:t>
            </a:r>
          </a:p>
          <a:p>
            <a:pPr marL="169863" indent="-169863">
              <a:lnSpc>
                <a:spcPct val="90000"/>
              </a:lnSpc>
              <a:spcBef>
                <a:spcPts val="300"/>
              </a:spcBef>
              <a:buFont typeface="Arial" panose="020B0604020202020204" pitchFamily="34" charset="0"/>
              <a:buChar char="•"/>
            </a:pPr>
            <a:r>
              <a:rPr lang="en-US" sz="2200" dirty="0">
                <a:solidFill>
                  <a:schemeClr val="bg1"/>
                </a:solidFill>
              </a:rPr>
              <a:t>Pavement Criteria Input</a:t>
            </a:r>
          </a:p>
          <a:p>
            <a:pPr marL="169863" indent="-169863">
              <a:lnSpc>
                <a:spcPct val="90000"/>
              </a:lnSpc>
              <a:spcBef>
                <a:spcPts val="300"/>
              </a:spcBef>
              <a:spcAft>
                <a:spcPts val="1400"/>
              </a:spcAft>
              <a:buFont typeface="Arial" panose="020B0604020202020204" pitchFamily="34" charset="0"/>
              <a:buChar char="•"/>
            </a:pPr>
            <a:r>
              <a:rPr lang="en-US" sz="2200" dirty="0">
                <a:solidFill>
                  <a:schemeClr val="bg1"/>
                </a:solidFill>
              </a:rPr>
              <a:t>Photo Example Suggestions</a:t>
            </a:r>
            <a:endParaRPr lang="en-US" sz="3100" dirty="0">
              <a:solidFill>
                <a:schemeClr val="bg1"/>
              </a:solidFill>
            </a:endParaRPr>
          </a:p>
          <a:p>
            <a:pPr>
              <a:lnSpc>
                <a:spcPct val="90000"/>
              </a:lnSpc>
              <a:spcBef>
                <a:spcPts val="600"/>
              </a:spcBef>
            </a:pPr>
            <a:r>
              <a:rPr lang="en-US" sz="3100" dirty="0">
                <a:solidFill>
                  <a:schemeClr val="bg1"/>
                </a:solidFill>
              </a:rPr>
              <a:t>Treatment </a:t>
            </a:r>
            <a:br>
              <a:rPr lang="en-US" sz="3100" dirty="0">
                <a:solidFill>
                  <a:schemeClr val="bg1"/>
                </a:solidFill>
              </a:rPr>
            </a:br>
            <a:r>
              <a:rPr lang="en-US" sz="3100" dirty="0">
                <a:solidFill>
                  <a:schemeClr val="bg1"/>
                </a:solidFill>
              </a:rPr>
              <a:t>Resource Center</a:t>
            </a:r>
          </a:p>
          <a:p>
            <a:pPr marL="169863" indent="-169863">
              <a:lnSpc>
                <a:spcPct val="90000"/>
              </a:lnSpc>
              <a:spcBef>
                <a:spcPts val="300"/>
              </a:spcBef>
              <a:buFont typeface="Arial" panose="020B0604020202020204" pitchFamily="34" charset="0"/>
              <a:buChar char="•"/>
            </a:pPr>
            <a:r>
              <a:rPr lang="en-US" sz="2200" dirty="0">
                <a:solidFill>
                  <a:schemeClr val="bg1"/>
                </a:solidFill>
              </a:rPr>
              <a:t>Comprehensive Technical Menu</a:t>
            </a:r>
          </a:p>
          <a:p>
            <a:pPr marL="169863" indent="-169863">
              <a:lnSpc>
                <a:spcPct val="90000"/>
              </a:lnSpc>
              <a:spcBef>
                <a:spcPts val="300"/>
              </a:spcBef>
              <a:buFont typeface="Arial" panose="020B0604020202020204" pitchFamily="34" charset="0"/>
              <a:buChar char="•"/>
            </a:pPr>
            <a:r>
              <a:rPr lang="en-US" sz="2200" dirty="0">
                <a:solidFill>
                  <a:schemeClr val="bg1"/>
                </a:solidFill>
              </a:rPr>
              <a:t>Regional Success Stories</a:t>
            </a:r>
          </a:p>
          <a:p>
            <a:pPr marL="169863" indent="-169863">
              <a:lnSpc>
                <a:spcPct val="90000"/>
              </a:lnSpc>
              <a:spcBef>
                <a:spcPts val="300"/>
              </a:spcBef>
              <a:buFont typeface="Arial" panose="020B0604020202020204" pitchFamily="34" charset="0"/>
              <a:buChar char="•"/>
            </a:pPr>
            <a:r>
              <a:rPr lang="en-US" sz="2200" dirty="0">
                <a:solidFill>
                  <a:schemeClr val="bg1"/>
                </a:solidFill>
              </a:rPr>
              <a:t>Research and Performance</a:t>
            </a:r>
          </a:p>
          <a:p>
            <a:pPr marL="169863" indent="-169863">
              <a:lnSpc>
                <a:spcPct val="90000"/>
              </a:lnSpc>
              <a:spcBef>
                <a:spcPts val="300"/>
              </a:spcBef>
              <a:buFont typeface="Arial" panose="020B0604020202020204" pitchFamily="34" charset="0"/>
              <a:buChar char="•"/>
            </a:pPr>
            <a:r>
              <a:rPr lang="en-US" sz="2200" dirty="0">
                <a:solidFill>
                  <a:schemeClr val="bg1"/>
                </a:solidFill>
              </a:rPr>
              <a:t>Spec Resources</a:t>
            </a:r>
          </a:p>
        </p:txBody>
      </p:sp>
      <p:sp>
        <p:nvSpPr>
          <p:cNvPr id="18" name="Rectangle 17">
            <a:extLst>
              <a:ext uri="{FF2B5EF4-FFF2-40B4-BE49-F238E27FC236}">
                <a16:creationId xmlns:a16="http://schemas.microsoft.com/office/drawing/2014/main" xmlns="" id="{5D17B852-116A-43F0-BD74-8093F6BD91A4}"/>
              </a:ext>
            </a:extLst>
          </p:cNvPr>
          <p:cNvSpPr/>
          <p:nvPr/>
        </p:nvSpPr>
        <p:spPr>
          <a:xfrm rot="16200000">
            <a:off x="-924320" y="3805552"/>
            <a:ext cx="2431371" cy="338554"/>
          </a:xfrm>
          <a:prstGeom prst="rect">
            <a:avLst/>
          </a:prstGeom>
        </p:spPr>
        <p:txBody>
          <a:bodyPr wrap="none">
            <a:spAutoFit/>
          </a:bodyPr>
          <a:lstStyle/>
          <a:p>
            <a:r>
              <a:rPr lang="en-US" sz="1600" spc="200" dirty="0"/>
              <a:t>WEBSITE FEATURES</a:t>
            </a:r>
          </a:p>
        </p:txBody>
      </p:sp>
      <p:sp>
        <p:nvSpPr>
          <p:cNvPr id="58" name="TextBox 57">
            <a:extLst>
              <a:ext uri="{FF2B5EF4-FFF2-40B4-BE49-F238E27FC236}">
                <a16:creationId xmlns:a16="http://schemas.microsoft.com/office/drawing/2014/main" xmlns="" id="{27392237-BF01-4682-BDCA-BA41D3032EAF}"/>
              </a:ext>
            </a:extLst>
          </p:cNvPr>
          <p:cNvSpPr txBox="1"/>
          <p:nvPr/>
        </p:nvSpPr>
        <p:spPr>
          <a:xfrm>
            <a:off x="7578214" y="1365977"/>
            <a:ext cx="412292" cy="584775"/>
          </a:xfrm>
          <a:prstGeom prst="rect">
            <a:avLst/>
          </a:prstGeom>
          <a:noFill/>
        </p:spPr>
        <p:txBody>
          <a:bodyPr wrap="none" rtlCol="0">
            <a:spAutoFit/>
          </a:bodyPr>
          <a:lstStyle/>
          <a:p>
            <a:r>
              <a:rPr lang="en-US" sz="3200" dirty="0">
                <a:solidFill>
                  <a:srgbClr val="FFCC00"/>
                </a:solidFill>
              </a:rPr>
              <a:t>1</a:t>
            </a:r>
          </a:p>
        </p:txBody>
      </p:sp>
      <p:sp>
        <p:nvSpPr>
          <p:cNvPr id="59" name="TextBox 58">
            <a:extLst>
              <a:ext uri="{FF2B5EF4-FFF2-40B4-BE49-F238E27FC236}">
                <a16:creationId xmlns:a16="http://schemas.microsoft.com/office/drawing/2014/main" xmlns="" id="{65AC28B8-81AA-4536-9517-31EE9FE16ACC}"/>
              </a:ext>
            </a:extLst>
          </p:cNvPr>
          <p:cNvSpPr txBox="1"/>
          <p:nvPr/>
        </p:nvSpPr>
        <p:spPr>
          <a:xfrm>
            <a:off x="7565385" y="3292402"/>
            <a:ext cx="412292" cy="584775"/>
          </a:xfrm>
          <a:prstGeom prst="rect">
            <a:avLst/>
          </a:prstGeom>
          <a:noFill/>
        </p:spPr>
        <p:txBody>
          <a:bodyPr wrap="none" rtlCol="0">
            <a:spAutoFit/>
          </a:bodyPr>
          <a:lstStyle/>
          <a:p>
            <a:r>
              <a:rPr lang="en-US" sz="3200" dirty="0">
                <a:solidFill>
                  <a:srgbClr val="FFCC00"/>
                </a:solidFill>
              </a:rPr>
              <a:t>2</a:t>
            </a:r>
          </a:p>
        </p:txBody>
      </p:sp>
      <p:sp>
        <p:nvSpPr>
          <p:cNvPr id="79" name="Rectangle 78">
            <a:extLst>
              <a:ext uri="{FF2B5EF4-FFF2-40B4-BE49-F238E27FC236}">
                <a16:creationId xmlns:a16="http://schemas.microsoft.com/office/drawing/2014/main" xmlns="" id="{B0135648-3CB3-4870-A80F-F28779C920F5}"/>
              </a:ext>
            </a:extLst>
          </p:cNvPr>
          <p:cNvSpPr/>
          <p:nvPr/>
        </p:nvSpPr>
        <p:spPr>
          <a:xfrm>
            <a:off x="9986771" y="6195285"/>
            <a:ext cx="2056327" cy="369332"/>
          </a:xfrm>
          <a:prstGeom prst="rect">
            <a:avLst/>
          </a:prstGeom>
        </p:spPr>
        <p:txBody>
          <a:bodyPr wrap="square">
            <a:spAutoFit/>
          </a:bodyPr>
          <a:lstStyle/>
          <a:p>
            <a:r>
              <a:rPr lang="en-US" b="1" spc="-100" dirty="0">
                <a:solidFill>
                  <a:schemeClr val="bg1"/>
                </a:solidFill>
                <a:latin typeface="+mj-lt"/>
                <a:ea typeface="Franklin Gothic Demi" charset="0"/>
                <a:cs typeface="Franklin Gothic Demi" charset="0"/>
              </a:rPr>
              <a:t>RoadResource.org</a:t>
            </a:r>
            <a:endParaRPr lang="en-US"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2657951069"/>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A3215D8-BB48-4714-8AC4-00FCD2D0F1F6}"/>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xmlns="" id="{9BAE33F1-13CD-41F9-9DDB-143B739C9F54}"/>
              </a:ext>
            </a:extLst>
          </p:cNvPr>
          <p:cNvGrpSpPr/>
          <p:nvPr/>
        </p:nvGrpSpPr>
        <p:grpSpPr>
          <a:xfrm>
            <a:off x="446898" y="2008020"/>
            <a:ext cx="11298204" cy="4383769"/>
            <a:chOff x="377725" y="2008020"/>
            <a:chExt cx="11298204" cy="4383769"/>
          </a:xfrm>
        </p:grpSpPr>
        <p:pic>
          <p:nvPicPr>
            <p:cNvPr id="5" name="Picture 4">
              <a:hlinkClick r:id="rId3"/>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03942" y="2008020"/>
              <a:ext cx="3971987" cy="4383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p:cNvGrpSpPr/>
            <p:nvPr/>
          </p:nvGrpSpPr>
          <p:grpSpPr>
            <a:xfrm>
              <a:off x="377725" y="2008070"/>
              <a:ext cx="7051444" cy="4383719"/>
              <a:chOff x="627517" y="2555447"/>
              <a:chExt cx="5871910" cy="3650429"/>
            </a:xfrm>
          </p:grpSpPr>
          <p:pic>
            <p:nvPicPr>
              <p:cNvPr id="7" name="Picture 6">
                <a:hlinkClick r:id="rId5"/>
              </p:cNvPr>
              <p:cNvPicPr>
                <a:picLocks noChangeAspect="1"/>
              </p:cNvPicPr>
              <p:nvPr/>
            </p:nvPicPr>
            <p:blipFill rotWithShape="1">
              <a:blip r:embed="rId6" cstate="print">
                <a:extLst>
                  <a:ext uri="{28A0092B-C50C-407E-A947-70E740481C1C}">
                    <a14:useLocalDpi xmlns:a14="http://schemas.microsoft.com/office/drawing/2010/main"/>
                  </a:ext>
                </a:extLst>
              </a:blip>
              <a:srcRect l="8792" t="28279" r="8940"/>
              <a:stretch/>
            </p:blipFill>
            <p:spPr>
              <a:xfrm>
                <a:off x="627517" y="2555447"/>
                <a:ext cx="5871910" cy="3650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875489" y="3229584"/>
                <a:ext cx="1099226" cy="21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itle 3">
            <a:extLst>
              <a:ext uri="{FF2B5EF4-FFF2-40B4-BE49-F238E27FC236}">
                <a16:creationId xmlns:a16="http://schemas.microsoft.com/office/drawing/2014/main" xmlns="" id="{38802329-8FBB-44FF-B09C-C1FA38C1E171}"/>
              </a:ext>
            </a:extLst>
          </p:cNvPr>
          <p:cNvSpPr>
            <a:spLocks noGrp="1"/>
          </p:cNvSpPr>
          <p:nvPr>
            <p:ph type="title"/>
          </p:nvPr>
        </p:nvSpPr>
        <p:spPr/>
        <p:txBody>
          <a:bodyPr>
            <a:normAutofit/>
          </a:bodyPr>
          <a:lstStyle/>
          <a:p>
            <a:r>
              <a:rPr lang="en-US" dirty="0"/>
              <a:t>Which treatment is best for my road?</a:t>
            </a:r>
          </a:p>
        </p:txBody>
      </p:sp>
      <p:sp>
        <p:nvSpPr>
          <p:cNvPr id="11" name="Rectangle 10">
            <a:extLst>
              <a:ext uri="{FF2B5EF4-FFF2-40B4-BE49-F238E27FC236}">
                <a16:creationId xmlns:a16="http://schemas.microsoft.com/office/drawing/2014/main" xmlns="" id="{9D3407A4-9270-4389-AFE7-D1B05AA6B14A}"/>
              </a:ext>
            </a:extLst>
          </p:cNvPr>
          <p:cNvSpPr/>
          <p:nvPr/>
        </p:nvSpPr>
        <p:spPr>
          <a:xfrm>
            <a:off x="609600" y="1098867"/>
            <a:ext cx="9508901" cy="461665"/>
          </a:xfrm>
          <a:prstGeom prst="rect">
            <a:avLst/>
          </a:prstGeom>
        </p:spPr>
        <p:txBody>
          <a:bodyPr wrap="square">
            <a:spAutoFit/>
          </a:bodyPr>
          <a:lstStyle/>
          <a:p>
            <a:r>
              <a:rPr lang="en-US" sz="2400" b="1" dirty="0">
                <a:solidFill>
                  <a:schemeClr val="tx2"/>
                </a:solidFill>
              </a:rPr>
              <a:t>Input pavement criteria or select photos for treatment options</a:t>
            </a:r>
          </a:p>
        </p:txBody>
      </p:sp>
      <p:grpSp>
        <p:nvGrpSpPr>
          <p:cNvPr id="13" name="Group 12">
            <a:extLst>
              <a:ext uri="{FF2B5EF4-FFF2-40B4-BE49-F238E27FC236}">
                <a16:creationId xmlns:a16="http://schemas.microsoft.com/office/drawing/2014/main" xmlns="" id="{FC950ACD-8550-4DB2-8875-68486E23D37F}"/>
              </a:ext>
            </a:extLst>
          </p:cNvPr>
          <p:cNvGrpSpPr/>
          <p:nvPr/>
        </p:nvGrpSpPr>
        <p:grpSpPr>
          <a:xfrm>
            <a:off x="0" y="-8369"/>
            <a:ext cx="12192000" cy="6866369"/>
            <a:chOff x="0" y="-8369"/>
            <a:chExt cx="12192000" cy="6866369"/>
          </a:xfrm>
          <a:solidFill>
            <a:schemeClr val="bg1"/>
          </a:solidFill>
        </p:grpSpPr>
        <p:sp>
          <p:nvSpPr>
            <p:cNvPr id="14" name="Rectangle 13">
              <a:extLst>
                <a:ext uri="{FF2B5EF4-FFF2-40B4-BE49-F238E27FC236}">
                  <a16:creationId xmlns:a16="http://schemas.microsoft.com/office/drawing/2014/main" xmlns="" id="{4044394E-5116-403C-836E-1C9F8980BEEA}"/>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xmlns="" id="{1FC78953-B1D5-4D5C-AF19-F65C61D7F68E}"/>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xmlns="" id="{0CCFCEBF-7D7A-42D2-8AC7-EF97F5E42487}"/>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7" name="Rectangle 16">
              <a:extLst>
                <a:ext uri="{FF2B5EF4-FFF2-40B4-BE49-F238E27FC236}">
                  <a16:creationId xmlns:a16="http://schemas.microsoft.com/office/drawing/2014/main" xmlns="" id="{87EFFB18-5433-4736-B39C-DE3CF6044DA1}"/>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8" name="Picture 2" descr="Image result for PPRA logo">
            <a:extLst>
              <a:ext uri="{FF2B5EF4-FFF2-40B4-BE49-F238E27FC236}">
                <a16:creationId xmlns:a16="http://schemas.microsoft.com/office/drawing/2014/main" xmlns="" id="{C29646BB-CEC1-42F5-A83C-7D75AE1B8A2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26134534-7C63-42DC-938D-D0DB575AB1A6}"/>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9</a:t>
            </a:fld>
            <a:endParaRPr lang="en-US" sz="1000" b="1" dirty="0">
              <a:solidFill>
                <a:schemeClr val="bg1"/>
              </a:solidFill>
            </a:endParaRPr>
          </a:p>
        </p:txBody>
      </p:sp>
      <p:sp>
        <p:nvSpPr>
          <p:cNvPr id="22" name="Rectangle 21">
            <a:extLst>
              <a:ext uri="{FF2B5EF4-FFF2-40B4-BE49-F238E27FC236}">
                <a16:creationId xmlns:a16="http://schemas.microsoft.com/office/drawing/2014/main" xmlns="" id="{B037F071-E4D5-4859-BD57-F90B5F6194EE}"/>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427157338"/>
      </p:ext>
    </p:extLst>
  </p:cSld>
  <p:clrMapOvr>
    <a:masterClrMapping/>
  </p:clrMapOvr>
  <p:transition xmlns:p14="http://schemas.microsoft.com/office/powerpoint/2010/main">
    <p:fade/>
  </p:transition>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F6921E"/>
      </a:dk2>
      <a:lt2>
        <a:srgbClr val="6EA7D6"/>
      </a:lt2>
      <a:accent1>
        <a:srgbClr val="E7CE5C"/>
      </a:accent1>
      <a:accent2>
        <a:srgbClr val="92CA62"/>
      </a:accent2>
      <a:accent3>
        <a:srgbClr val="46632E"/>
      </a:accent3>
      <a:accent4>
        <a:srgbClr val="6D6E71"/>
      </a:accent4>
      <a:accent5>
        <a:srgbClr val="D4D4D4"/>
      </a:accent5>
      <a:accent6>
        <a:srgbClr val="46632E"/>
      </a:accent6>
      <a:hlink>
        <a:srgbClr val="6D6E71"/>
      </a:hlink>
      <a:folHlink>
        <a:srgbClr val="D87640"/>
      </a:folHlink>
    </a:clrScheme>
    <a:fontScheme name="Custom 2">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24797"/>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29742</TotalTime>
  <Words>1438</Words>
  <Application>Microsoft Macintosh PowerPoint</Application>
  <PresentationFormat>Custom</PresentationFormat>
  <Paragraphs>188</Paragraphs>
  <Slides>23</Slides>
  <Notes>16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The Situation: </vt:lpstr>
      <vt:lpstr>Three Associations Join Together to Support  the Industry at Large</vt:lpstr>
      <vt:lpstr>Two Guiding Questions</vt:lpstr>
      <vt:lpstr>Research &amp; Collaboration</vt:lpstr>
      <vt:lpstr>PowerPoint Presentation</vt:lpstr>
      <vt:lpstr>PowerPoint Presentation</vt:lpstr>
      <vt:lpstr>Which treatment is best for my road?</vt:lpstr>
      <vt:lpstr>Treatment Resource Center</vt:lpstr>
      <vt:lpstr>Success Stories &amp; Research</vt:lpstr>
      <vt:lpstr>Compare Treatments</vt:lpstr>
      <vt:lpstr>PowerPoint Presentation</vt:lpstr>
      <vt:lpstr>PowerPoint Presentation</vt:lpstr>
      <vt:lpstr>PowerPoint Presentation</vt:lpstr>
      <vt:lpstr>Equivalent Annualized Cost</vt:lpstr>
      <vt:lpstr>Life Cycle Cost Calculator</vt:lpstr>
      <vt:lpstr>Remaining Service Life</vt:lpstr>
      <vt:lpstr>Cost-Benefit Value</vt:lpstr>
      <vt:lpstr>PowerPoint Presentation</vt:lpstr>
      <vt:lpstr>Like and Follow PPRA on Social Media</vt:lpstr>
      <vt:lpstr>PowerPoint Presentation</vt:lpstr>
      <vt:lpstr>PowerPoint Presentation</vt:lpstr>
    </vt:vector>
  </TitlesOfParts>
  <Company>Vario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Miesner</dc:creator>
  <cp:lastModifiedBy>Lindsay Matush</cp:lastModifiedBy>
  <cp:revision>475</cp:revision>
  <cp:lastPrinted>2018-01-25T23:11:35Z</cp:lastPrinted>
  <dcterms:created xsi:type="dcterms:W3CDTF">2016-11-08T01:43:00Z</dcterms:created>
  <dcterms:modified xsi:type="dcterms:W3CDTF">2018-08-02T15:45:40Z</dcterms:modified>
</cp:coreProperties>
</file>